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handoutMasterIdLst>
    <p:handoutMasterId r:id="rId18"/>
  </p:handoutMasterIdLst>
  <p:sldIdLst>
    <p:sldId id="256" r:id="rId3"/>
    <p:sldId id="266" r:id="rId4"/>
    <p:sldId id="289" r:id="rId5"/>
    <p:sldId id="259" r:id="rId6"/>
    <p:sldId id="333" r:id="rId7"/>
    <p:sldId id="260" r:id="rId8"/>
    <p:sldId id="291" r:id="rId9"/>
    <p:sldId id="326" r:id="rId10"/>
    <p:sldId id="261" r:id="rId11"/>
    <p:sldId id="325" r:id="rId12"/>
    <p:sldId id="328" r:id="rId13"/>
    <p:sldId id="329" r:id="rId14"/>
    <p:sldId id="295" r:id="rId15"/>
    <p:sldId id="302" r:id="rId16"/>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DF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94620" autoAdjust="0"/>
  </p:normalViewPr>
  <p:slideViewPr>
    <p:cSldViewPr>
      <p:cViewPr>
        <p:scale>
          <a:sx n="75" d="100"/>
          <a:sy n="75" d="100"/>
        </p:scale>
        <p:origin x="-944" y="-48"/>
      </p:cViewPr>
      <p:guideLst>
        <p:guide orient="horz" pos="2160"/>
        <p:guide pos="2880"/>
      </p:guideLst>
    </p:cSldViewPr>
  </p:slideViewPr>
  <p:outlineViewPr>
    <p:cViewPr>
      <p:scale>
        <a:sx n="33" d="100"/>
        <a:sy n="33" d="100"/>
      </p:scale>
      <p:origin x="8" y="1824"/>
    </p:cViewPr>
  </p:outlineViewPr>
  <p:notesTextViewPr>
    <p:cViewPr>
      <p:scale>
        <a:sx n="100" d="100"/>
        <a:sy n="100" d="100"/>
      </p:scale>
      <p:origin x="0" y="0"/>
    </p:cViewPr>
  </p:notesTextViewPr>
  <p:sorterViewPr>
    <p:cViewPr>
      <p:scale>
        <a:sx n="90" d="100"/>
        <a:sy n="90" d="100"/>
      </p:scale>
      <p:origin x="0" y="10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D:\_Anjali\Semi%20I-O\Working%20files\2013-14\Singh%20and%20Saluja_I-O%202013-14_NCAER%20WP%20111_December_2016_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4601537243960397E-2"/>
          <c:y val="9.7126993741167095E-2"/>
          <c:w val="0.93041265923531302"/>
          <c:h val="0.67341106400161499"/>
        </c:manualLayout>
      </c:layout>
      <c:barChart>
        <c:barDir val="col"/>
        <c:grouping val="percentStacked"/>
        <c:varyColors val="0"/>
        <c:ser>
          <c:idx val="0"/>
          <c:order val="0"/>
          <c:tx>
            <c:strRef>
              <c:f>Sheet4!$A$3</c:f>
              <c:strCache>
                <c:ptCount val="1"/>
                <c:pt idx="0">
                  <c:v>Tradables</c:v>
                </c:pt>
              </c:strCache>
            </c:strRef>
          </c:tx>
          <c:spPr>
            <a:solidFill>
              <a:schemeClr val="bg2"/>
            </a:solidFill>
            <a:ln w="25400" cmpd="sng">
              <a:solidFill>
                <a:schemeClr val="tx1"/>
              </a:solidFill>
            </a:ln>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Sheet4!$B$2:$E$2</c:f>
              <c:strCache>
                <c:ptCount val="4"/>
                <c:pt idx="0">
                  <c:v>Total output</c:v>
                </c:pt>
                <c:pt idx="1">
                  <c:v>Intermediate use</c:v>
                </c:pt>
                <c:pt idx="2">
                  <c:v>Export</c:v>
                </c:pt>
                <c:pt idx="3">
                  <c:v>FDI</c:v>
                </c:pt>
              </c:strCache>
            </c:strRef>
          </c:cat>
          <c:val>
            <c:numRef>
              <c:f>Sheet4!$B$3:$E$3</c:f>
              <c:numCache>
                <c:formatCode>0.0</c:formatCode>
                <c:ptCount val="4"/>
                <c:pt idx="0">
                  <c:v>59.577060699296339</c:v>
                </c:pt>
                <c:pt idx="1">
                  <c:v>72.764251907425503</c:v>
                </c:pt>
                <c:pt idx="2">
                  <c:v>86.482688459002333</c:v>
                </c:pt>
                <c:pt idx="3">
                  <c:v>75.780863279882624</c:v>
                </c:pt>
              </c:numCache>
            </c:numRef>
          </c:val>
          <c:extLst xmlns:c16r2="http://schemas.microsoft.com/office/drawing/2015/06/chart">
            <c:ext xmlns:c16="http://schemas.microsoft.com/office/drawing/2014/chart" uri="{C3380CC4-5D6E-409C-BE32-E72D297353CC}">
              <c16:uniqueId val="{00000000-49DF-473F-AA71-047ED765B93F}"/>
            </c:ext>
          </c:extLst>
        </c:ser>
        <c:ser>
          <c:idx val="1"/>
          <c:order val="1"/>
          <c:tx>
            <c:strRef>
              <c:f>Sheet4!$A$4</c:f>
              <c:strCache>
                <c:ptCount val="1"/>
                <c:pt idx="0">
                  <c:v>Non-Tradables</c:v>
                </c:pt>
              </c:strCache>
            </c:strRef>
          </c:tx>
          <c:spPr>
            <a:noFill/>
            <a:ln w="25400">
              <a:solidFill>
                <a:schemeClr val="tx1"/>
              </a:solidFill>
              <a:prstDash val="dash"/>
            </a:ln>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Sheet4!$B$2:$E$2</c:f>
              <c:strCache>
                <c:ptCount val="4"/>
                <c:pt idx="0">
                  <c:v>Total output</c:v>
                </c:pt>
                <c:pt idx="1">
                  <c:v>Intermediate use</c:v>
                </c:pt>
                <c:pt idx="2">
                  <c:v>Export</c:v>
                </c:pt>
                <c:pt idx="3">
                  <c:v>FDI</c:v>
                </c:pt>
              </c:strCache>
            </c:strRef>
          </c:cat>
          <c:val>
            <c:numRef>
              <c:f>Sheet4!$B$4:$E$4</c:f>
              <c:numCache>
                <c:formatCode>0.0</c:formatCode>
                <c:ptCount val="4"/>
                <c:pt idx="0">
                  <c:v>40.422939300703412</c:v>
                </c:pt>
                <c:pt idx="1">
                  <c:v>27.235748092574489</c:v>
                </c:pt>
                <c:pt idx="2">
                  <c:v>13.51731154099765</c:v>
                </c:pt>
                <c:pt idx="3">
                  <c:v>24.21913672011739</c:v>
                </c:pt>
              </c:numCache>
            </c:numRef>
          </c:val>
          <c:extLst xmlns:c16r2="http://schemas.microsoft.com/office/drawing/2015/06/chart">
            <c:ext xmlns:c16="http://schemas.microsoft.com/office/drawing/2014/chart" uri="{C3380CC4-5D6E-409C-BE32-E72D297353CC}">
              <c16:uniqueId val="{00000001-49DF-473F-AA71-047ED765B93F}"/>
            </c:ext>
          </c:extLst>
        </c:ser>
        <c:dLbls>
          <c:showLegendKey val="0"/>
          <c:showVal val="0"/>
          <c:showCatName val="0"/>
          <c:showSerName val="0"/>
          <c:showPercent val="0"/>
          <c:showBubbleSize val="0"/>
        </c:dLbls>
        <c:gapWidth val="150"/>
        <c:overlap val="100"/>
        <c:axId val="139324800"/>
        <c:axId val="139924608"/>
      </c:barChart>
      <c:catAx>
        <c:axId val="139324800"/>
        <c:scaling>
          <c:orientation val="minMax"/>
        </c:scaling>
        <c:delete val="0"/>
        <c:axPos val="b"/>
        <c:numFmt formatCode="General" sourceLinked="0"/>
        <c:majorTickMark val="out"/>
        <c:minorTickMark val="none"/>
        <c:tickLblPos val="nextTo"/>
        <c:crossAx val="139924608"/>
        <c:crosses val="autoZero"/>
        <c:auto val="1"/>
        <c:lblAlgn val="ctr"/>
        <c:lblOffset val="100"/>
        <c:noMultiLvlLbl val="0"/>
      </c:catAx>
      <c:valAx>
        <c:axId val="139924608"/>
        <c:scaling>
          <c:orientation val="minMax"/>
        </c:scaling>
        <c:delete val="1"/>
        <c:axPos val="l"/>
        <c:numFmt formatCode="0%" sourceLinked="1"/>
        <c:majorTickMark val="out"/>
        <c:minorTickMark val="none"/>
        <c:tickLblPos val="none"/>
        <c:crossAx val="139324800"/>
        <c:crosses val="autoZero"/>
        <c:crossBetween val="between"/>
      </c:valAx>
      <c:spPr>
        <a:noFill/>
        <a:ln w="25400">
          <a:noFill/>
        </a:ln>
      </c:spPr>
    </c:plotArea>
    <c:legend>
      <c:legendPos val="b"/>
      <c:layout>
        <c:manualLayout>
          <c:xMode val="edge"/>
          <c:yMode val="edge"/>
          <c:x val="0.33017728831596399"/>
          <c:y val="0.91628280839894904"/>
          <c:w val="0.330559497779985"/>
          <c:h val="7.7277407631738501E-2"/>
        </c:manualLayout>
      </c:layout>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4"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97364"/>
          </a:xfrm>
          <a:prstGeom prst="rect">
            <a:avLst/>
          </a:prstGeom>
        </p:spPr>
        <p:txBody>
          <a:bodyPr vert="horz" lIns="91440" tIns="45720" rIns="91440" bIns="45720" rtlCol="0"/>
          <a:lstStyle>
            <a:lvl1pPr algn="r">
              <a:defRPr sz="1200"/>
            </a:lvl1pPr>
          </a:lstStyle>
          <a:p>
            <a:fld id="{5EA0DBC6-89C2-4AEA-8F12-EB1762BE1540}" type="datetimeFigureOut">
              <a:rPr lang="en-US" smtClean="0"/>
              <a:pPr/>
              <a:t>9/24/2020</a:t>
            </a:fld>
            <a:endParaRPr lang="en-US"/>
          </a:p>
        </p:txBody>
      </p:sp>
      <p:sp>
        <p:nvSpPr>
          <p:cNvPr id="4" name="Footer Placeholder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65C8CC0A-F2DD-476A-921F-7D2E5F210A0C}" type="slidenum">
              <a:rPr lang="en-US" smtClean="0"/>
              <a:pPr/>
              <a:t>‹#›</a:t>
            </a:fld>
            <a:endParaRPr lang="en-US"/>
          </a:p>
        </p:txBody>
      </p:sp>
    </p:spTree>
    <p:extLst>
      <p:ext uri="{BB962C8B-B14F-4D97-AF65-F5344CB8AC3E}">
        <p14:creationId xmlns:p14="http://schemas.microsoft.com/office/powerpoint/2010/main" val="2556398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6888"/>
          </a:xfrm>
          <a:prstGeom prst="rect">
            <a:avLst/>
          </a:prstGeom>
        </p:spPr>
        <p:txBody>
          <a:bodyPr vert="horz" lIns="91440" tIns="45720" rIns="91440" bIns="45720" rtlCol="0"/>
          <a:lstStyle>
            <a:lvl1pPr algn="r">
              <a:defRPr sz="1200"/>
            </a:lvl1pPr>
          </a:lstStyle>
          <a:p>
            <a:fld id="{021EFC89-404F-4D19-A471-42BF1F212576}" type="datetimeFigureOut">
              <a:rPr lang="en-US" smtClean="0"/>
              <a:pPr/>
              <a:t>9/24/2020</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400"/>
            <a:ext cx="5486400" cy="44767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8800"/>
            <a:ext cx="2971800" cy="49688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800"/>
            <a:ext cx="2971800" cy="496888"/>
          </a:xfrm>
          <a:prstGeom prst="rect">
            <a:avLst/>
          </a:prstGeom>
        </p:spPr>
        <p:txBody>
          <a:bodyPr vert="horz" lIns="91440" tIns="45720" rIns="91440" bIns="45720" rtlCol="0" anchor="b"/>
          <a:lstStyle>
            <a:lvl1pPr algn="r">
              <a:defRPr sz="1200"/>
            </a:lvl1pPr>
          </a:lstStyle>
          <a:p>
            <a:fld id="{4D24D210-BBE5-4CCD-AEA4-CB40A76688F1}" type="slidenum">
              <a:rPr lang="en-US" smtClean="0"/>
              <a:pPr/>
              <a:t>‹#›</a:t>
            </a:fld>
            <a:endParaRPr lang="en-US"/>
          </a:p>
        </p:txBody>
      </p:sp>
    </p:spTree>
    <p:extLst>
      <p:ext uri="{BB962C8B-B14F-4D97-AF65-F5344CB8AC3E}">
        <p14:creationId xmlns:p14="http://schemas.microsoft.com/office/powerpoint/2010/main" val="1799604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DAD5727-8277-4297-BAC5-C3EF1AB6226B}" type="datetime1">
              <a:rPr lang="en-US" smtClean="0"/>
              <a:pPr/>
              <a:t>9/24/2020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1C874-9802-41B1-B9F3-87C6BC6B71E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721260-0D9A-4C8F-91D7-CAD087376D3E}" type="datetime1">
              <a:rPr lang="en-US" smtClean="0"/>
              <a:pPr/>
              <a:t>9/24/2020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1C874-9802-41B1-B9F3-87C6BC6B71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a:lstStyle/>
          <a:p>
            <a:r>
              <a:rPr lang="en-US"/>
              <a:t>Click to edit Master title style</a:t>
            </a:r>
          </a:p>
        </p:txBody>
      </p:sp>
      <p:sp>
        <p:nvSpPr>
          <p:cNvPr id="8" name="Date Placeholder 7"/>
          <p:cNvSpPr>
            <a:spLocks noGrp="1"/>
          </p:cNvSpPr>
          <p:nvPr>
            <p:ph type="dt" sz="half" idx="10"/>
          </p:nvPr>
        </p:nvSpPr>
        <p:spPr/>
        <p:txBody>
          <a:bodyPr/>
          <a:lstStyle/>
          <a:p>
            <a:fld id="{CD275347-140C-434F-B534-05B2E3569621}" type="datetime1">
              <a:rPr lang="en-US" smtClean="0"/>
              <a:pPr/>
              <a:t>9/24/2020</a:t>
            </a:fld>
            <a:endParaRPr lang="en-US"/>
          </a:p>
        </p:txBody>
      </p:sp>
      <p:sp>
        <p:nvSpPr>
          <p:cNvPr id="9" name="Slide Number Placeholder 8"/>
          <p:cNvSpPr>
            <a:spLocks noGrp="1"/>
          </p:cNvSpPr>
          <p:nvPr>
            <p:ph type="sldNum" sz="quarter" idx="11"/>
          </p:nvPr>
        </p:nvSpPr>
        <p:spPr/>
        <p:txBody>
          <a:bodyPr/>
          <a:lstStyle/>
          <a:p>
            <a:fld id="{E2F1C874-9802-41B1-B9F3-87C6BC6B71E1}"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C976439-7A18-45E8-84AE-1F85AF7FCE75}" type="datetimeFigureOut">
              <a:rPr lang="en-US" smtClean="0"/>
              <a:pPr/>
              <a:t>9/24/2020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426E9-C00F-430F-8403-04AAF1502A56}"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C976439-7A18-45E8-84AE-1F85AF7FCE75}" type="datetimeFigureOut">
              <a:rPr lang="en-US" smtClean="0"/>
              <a:pPr/>
              <a:t>9/24/2020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426E9-C00F-430F-8403-04AAF1502A56}"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976439-7A18-45E8-84AE-1F85AF7FCE75}" type="datetimeFigureOut">
              <a:rPr lang="en-US" smtClean="0"/>
              <a:pPr/>
              <a:t>9/24/2020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426E9-C00F-430F-8403-04AAF1502A56}"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C976439-7A18-45E8-84AE-1F85AF7FCE75}" type="datetimeFigureOut">
              <a:rPr lang="en-US" smtClean="0"/>
              <a:pPr/>
              <a:t>9/24/2020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5426E9-C00F-430F-8403-04AAF1502A56}"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C976439-7A18-45E8-84AE-1F85AF7FCE75}" type="datetimeFigureOut">
              <a:rPr lang="en-US" smtClean="0"/>
              <a:pPr/>
              <a:t>9/24/2020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5426E9-C00F-430F-8403-04AAF1502A56}"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C976439-7A18-45E8-84AE-1F85AF7FCE75}" type="datetimeFigureOut">
              <a:rPr lang="en-US" smtClean="0"/>
              <a:pPr/>
              <a:t>9/24/2020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5426E9-C00F-430F-8403-04AAF1502A56}"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976439-7A18-45E8-84AE-1F85AF7FCE75}" type="datetimeFigureOut">
              <a:rPr lang="en-US" smtClean="0"/>
              <a:pPr/>
              <a:t>9/24/2020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5426E9-C00F-430F-8403-04AAF1502A56}"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C976439-7A18-45E8-84AE-1F85AF7FCE75}" type="datetimeFigureOut">
              <a:rPr lang="en-US" smtClean="0"/>
              <a:pPr/>
              <a:t>9/24/2020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5426E9-C00F-430F-8403-04AAF1502A5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1A2D313-6705-449E-B57D-43E818FBBF1D}" type="datetime1">
              <a:rPr lang="en-US" smtClean="0"/>
              <a:pPr/>
              <a:t>9/24/2020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1C874-9802-41B1-B9F3-87C6BC6B71E1}"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C976439-7A18-45E8-84AE-1F85AF7FCE75}" type="datetimeFigureOut">
              <a:rPr lang="en-US" smtClean="0"/>
              <a:pPr/>
              <a:t>9/24/2020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5426E9-C00F-430F-8403-04AAF1502A56}"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C976439-7A18-45E8-84AE-1F85AF7FCE75}" type="datetimeFigureOut">
              <a:rPr lang="en-US" smtClean="0"/>
              <a:pPr/>
              <a:t>9/24/2020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426E9-C00F-430F-8403-04AAF1502A56}"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C976439-7A18-45E8-84AE-1F85AF7FCE75}" type="datetimeFigureOut">
              <a:rPr lang="en-US" smtClean="0"/>
              <a:pPr/>
              <a:t>9/24/2020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426E9-C00F-430F-8403-04AAF1502A5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395C4D-6750-4977-A347-0499188D2B5B}" type="datetime1">
              <a:rPr lang="en-US" smtClean="0"/>
              <a:pPr/>
              <a:t>9/24/2020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1C874-9802-41B1-B9F3-87C6BC6B71E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99109B-6C67-4366-97D4-01F2C013FAC5}" type="datetime1">
              <a:rPr lang="en-US" smtClean="0"/>
              <a:pPr/>
              <a:t>9/24/2020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F1C874-9802-41B1-B9F3-87C6BC6B71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60C6250-442D-4653-BAD2-4D4A3D27271F}" type="datetime1">
              <a:rPr lang="en-US" smtClean="0"/>
              <a:pPr/>
              <a:t>9/24/2020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F1C874-9802-41B1-B9F3-87C6BC6B71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F8F0928-C608-4E45-ABC5-EDEDC77E8A0D}" type="datetime1">
              <a:rPr lang="en-US" smtClean="0"/>
              <a:pPr/>
              <a:t>9/24/2020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F1C874-9802-41B1-B9F3-87C6BC6B71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3D68CD-E75E-4770-99EF-CF76AC88425F}" type="datetime1">
              <a:rPr lang="en-US" smtClean="0"/>
              <a:pPr/>
              <a:t>9/24/2020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F1C874-9802-41B1-B9F3-87C6BC6B71E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9502C5-A534-4748-BFF4-D536DF5C65CA}" type="datetime1">
              <a:rPr lang="en-US" smtClean="0"/>
              <a:pPr/>
              <a:t>9/24/2020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F1C874-9802-41B1-B9F3-87C6BC6B71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5EC333-F9C9-46DC-B13F-803CA9D8ADA3}" type="datetime1">
              <a:rPr lang="en-US" smtClean="0"/>
              <a:pPr/>
              <a:t>9/24/2020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F1C874-9802-41B1-B9F3-87C6BC6B71E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275347-140C-434F-B534-05B2E3569621}" type="datetime1">
              <a:rPr lang="en-US" smtClean="0"/>
              <a:pPr/>
              <a:t>9/24/2020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F1C874-9802-41B1-B9F3-87C6BC6B71E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976439-7A18-45E8-84AE-1F85AF7FCE75}" type="datetimeFigureOut">
              <a:rPr lang="en-US" smtClean="0"/>
              <a:pPr/>
              <a:t>9/24/2020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5426E9-C00F-430F-8403-04AAF1502A5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package" Target="../embeddings/Microsoft_Word_Document2.docx"/><Relationship Id="rId13" Type="http://schemas.openxmlformats.org/officeDocument/2006/relationships/oleObject" Target="../embeddings/oleObject4.bin"/><Relationship Id="rId3" Type="http://schemas.openxmlformats.org/officeDocument/2006/relationships/image" Target="../media/image5.png"/><Relationship Id="rId7" Type="http://schemas.openxmlformats.org/officeDocument/2006/relationships/oleObject" Target="../embeddings/oleObject2.bin"/><Relationship Id="rId12"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11" Type="http://schemas.openxmlformats.org/officeDocument/2006/relationships/package" Target="../embeddings/Microsoft_Word_Document3.docx"/><Relationship Id="rId5" Type="http://schemas.openxmlformats.org/officeDocument/2006/relationships/package" Target="../embeddings/Microsoft_Word_Document1.docx"/><Relationship Id="rId15" Type="http://schemas.openxmlformats.org/officeDocument/2006/relationships/image" Target="../media/image4.emf"/><Relationship Id="rId10" Type="http://schemas.openxmlformats.org/officeDocument/2006/relationships/oleObject" Target="../embeddings/oleObject3.bin"/><Relationship Id="rId4" Type="http://schemas.openxmlformats.org/officeDocument/2006/relationships/oleObject" Target="../embeddings/oleObject1.bin"/><Relationship Id="rId9" Type="http://schemas.openxmlformats.org/officeDocument/2006/relationships/image" Target="../media/image2.emf"/><Relationship Id="rId14" Type="http://schemas.openxmlformats.org/officeDocument/2006/relationships/package" Target="../embeddings/Microsoft_Word_Document4.docx"/></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836712"/>
            <a:ext cx="9144000" cy="5184576"/>
          </a:xfrm>
          <a:solidFill>
            <a:schemeClr val="accent2">
              <a:lumMod val="20000"/>
              <a:lumOff val="80000"/>
            </a:schemeClr>
          </a:solidFill>
          <a:ln>
            <a:noFill/>
          </a:ln>
          <a:effectLst/>
        </p:spPr>
        <p:style>
          <a:lnRef idx="1">
            <a:schemeClr val="accent4"/>
          </a:lnRef>
          <a:fillRef idx="2">
            <a:schemeClr val="accent4"/>
          </a:fillRef>
          <a:effectRef idx="1">
            <a:schemeClr val="accent4"/>
          </a:effectRef>
          <a:fontRef idx="minor">
            <a:schemeClr val="dk1"/>
          </a:fontRef>
        </p:style>
        <p:txBody>
          <a:bodyPr>
            <a:noAutofit/>
          </a:bodyPr>
          <a:lstStyle/>
          <a:p>
            <a:pPr>
              <a:tabLst>
                <a:tab pos="3778250" algn="l"/>
              </a:tabLst>
            </a:pPr>
            <a:r>
              <a:rPr lang="en-IN" sz="2800" b="1" dirty="0">
                <a:latin typeface="Calibri"/>
                <a:cs typeface="Calibri"/>
              </a:rPr>
              <a:t/>
            </a:r>
            <a:br>
              <a:rPr lang="en-IN" sz="2800" b="1" dirty="0">
                <a:latin typeface="Calibri"/>
                <a:cs typeface="Calibri"/>
              </a:rPr>
            </a:br>
            <a:r>
              <a:rPr lang="en-IN" sz="2800" b="1" dirty="0">
                <a:latin typeface="Calibri"/>
                <a:cs typeface="Calibri"/>
              </a:rPr>
              <a:t/>
            </a:r>
            <a:br>
              <a:rPr lang="en-IN" sz="2800" b="1" dirty="0">
                <a:latin typeface="Calibri"/>
                <a:cs typeface="Calibri"/>
              </a:rPr>
            </a:br>
            <a:r>
              <a:rPr lang="en-IN" sz="2800" b="1" dirty="0">
                <a:latin typeface="Calibri"/>
                <a:cs typeface="Calibri"/>
              </a:rPr>
              <a:t/>
            </a:r>
            <a:br>
              <a:rPr lang="en-IN" sz="2800" b="1" dirty="0">
                <a:latin typeface="Calibri"/>
                <a:cs typeface="Calibri"/>
              </a:rPr>
            </a:br>
            <a:r>
              <a:rPr lang="en-IN" sz="2600" b="1" dirty="0">
                <a:latin typeface="Calibri"/>
                <a:cs typeface="Calibri"/>
              </a:rPr>
              <a:t/>
            </a:r>
            <a:br>
              <a:rPr lang="en-IN" sz="2600" b="1" dirty="0">
                <a:latin typeface="Calibri"/>
                <a:cs typeface="Calibri"/>
              </a:rPr>
            </a:br>
            <a:r>
              <a:rPr lang="en-GB" sz="2600" b="1" dirty="0">
                <a:latin typeface="Calibri"/>
                <a:cs typeface="Calibri"/>
              </a:rPr>
              <a:t>Assessing structural coherence with factor proportions of tradable sectors in Indian economy</a:t>
            </a:r>
            <a:r>
              <a:rPr lang="en-US" sz="2600" b="1" dirty="0">
                <a:latin typeface="Calibri"/>
                <a:cs typeface="Calibri"/>
              </a:rPr>
              <a:t/>
            </a:r>
            <a:br>
              <a:rPr lang="en-US" sz="2600" b="1" dirty="0">
                <a:latin typeface="Calibri"/>
                <a:cs typeface="Calibri"/>
              </a:rPr>
            </a:br>
            <a:r>
              <a:rPr lang="en-IN" sz="2800" b="1" dirty="0">
                <a:latin typeface="Calibri"/>
                <a:cs typeface="Calibri"/>
              </a:rPr>
              <a:t>	</a:t>
            </a:r>
            <a:br>
              <a:rPr lang="en-IN" sz="2800" b="1" dirty="0">
                <a:latin typeface="Calibri"/>
                <a:cs typeface="Calibri"/>
              </a:rPr>
            </a:br>
            <a:r>
              <a:rPr lang="en-IN" sz="2800" b="1" dirty="0">
                <a:latin typeface="Calibri"/>
                <a:cs typeface="Calibri"/>
              </a:rPr>
              <a:t/>
            </a:r>
            <a:br>
              <a:rPr lang="en-IN" sz="2800" b="1" dirty="0">
                <a:latin typeface="Calibri"/>
                <a:cs typeface="Calibri"/>
              </a:rPr>
            </a:br>
            <a:r>
              <a:rPr lang="en-US" sz="2600" b="1" dirty="0">
                <a:latin typeface="Calibri"/>
                <a:cs typeface="Calibri"/>
              </a:rPr>
              <a:t>Anjali Tandon</a:t>
            </a:r>
            <a:br>
              <a:rPr lang="en-US" sz="2600" b="1" dirty="0">
                <a:latin typeface="Calibri"/>
                <a:cs typeface="Calibri"/>
              </a:rPr>
            </a:br>
            <a:r>
              <a:rPr lang="en-US" sz="2600" b="1" dirty="0">
                <a:latin typeface="Calibri"/>
                <a:cs typeface="Calibri"/>
              </a:rPr>
              <a:t>Institute for Studies in Industrial Development (ISID)</a:t>
            </a:r>
            <a:br>
              <a:rPr lang="en-US" sz="2600" b="1" dirty="0">
                <a:latin typeface="Calibri"/>
                <a:cs typeface="Calibri"/>
              </a:rPr>
            </a:br>
            <a:r>
              <a:rPr lang="en-US" sz="2600" b="1" dirty="0" smtClean="0">
                <a:latin typeface="Calibri"/>
                <a:cs typeface="Calibri"/>
              </a:rPr>
              <a:t> </a:t>
            </a:r>
            <a:r>
              <a:rPr lang="en-IN" sz="2600" b="1" dirty="0">
                <a:latin typeface="Calibri"/>
                <a:cs typeface="Calibri"/>
              </a:rPr>
              <a:t/>
            </a:r>
            <a:br>
              <a:rPr lang="en-IN" sz="2600" b="1" dirty="0">
                <a:latin typeface="Calibri"/>
                <a:cs typeface="Calibri"/>
              </a:rPr>
            </a:br>
            <a:r>
              <a:rPr lang="en-US" sz="2600" b="1" dirty="0">
                <a:latin typeface="Calibri"/>
                <a:cs typeface="Calibri"/>
              </a:rPr>
              <a:t> Indian Association for Research in National </a:t>
            </a:r>
            <a:r>
              <a:rPr lang="en-US" sz="2600" b="1" dirty="0" smtClean="0">
                <a:latin typeface="Calibri"/>
                <a:cs typeface="Calibri"/>
              </a:rPr>
              <a:t>Income </a:t>
            </a:r>
            <a:r>
              <a:rPr lang="en-US" sz="2600" b="1" dirty="0">
                <a:latin typeface="Calibri"/>
                <a:cs typeface="Calibri"/>
              </a:rPr>
              <a:t>and Wealth </a:t>
            </a:r>
            <a:br>
              <a:rPr lang="en-US" sz="2600" b="1" dirty="0">
                <a:latin typeface="Calibri"/>
                <a:cs typeface="Calibri"/>
              </a:rPr>
            </a:br>
            <a:r>
              <a:rPr lang="en-US" sz="2600" b="1" dirty="0" smtClean="0">
                <a:latin typeface="Calibri"/>
                <a:cs typeface="Calibri"/>
              </a:rPr>
              <a:t>38</a:t>
            </a:r>
            <a:r>
              <a:rPr lang="en-US" sz="2600" b="1" baseline="30000" dirty="0" smtClean="0">
                <a:latin typeface="Calibri"/>
                <a:cs typeface="Calibri"/>
              </a:rPr>
              <a:t>th</a:t>
            </a:r>
            <a:r>
              <a:rPr lang="en-US" sz="2600" b="1" dirty="0" smtClean="0">
                <a:latin typeface="Calibri"/>
                <a:cs typeface="Calibri"/>
              </a:rPr>
              <a:t> </a:t>
            </a:r>
            <a:r>
              <a:rPr lang="en-US" sz="2600" b="1" dirty="0">
                <a:latin typeface="Calibri"/>
                <a:cs typeface="Calibri"/>
              </a:rPr>
              <a:t>Annual </a:t>
            </a:r>
            <a:r>
              <a:rPr lang="en-US" sz="2600" b="1" dirty="0" smtClean="0">
                <a:latin typeface="Calibri"/>
                <a:cs typeface="Calibri"/>
              </a:rPr>
              <a:t>Conference,  September 26, </a:t>
            </a:r>
            <a:r>
              <a:rPr lang="en-US" sz="2600" b="1" dirty="0">
                <a:latin typeface="Calibri"/>
                <a:cs typeface="Calibri"/>
              </a:rPr>
              <a:t>2020 </a:t>
            </a:r>
            <a:br>
              <a:rPr lang="en-US" sz="2600" b="1" dirty="0">
                <a:latin typeface="Calibri"/>
                <a:cs typeface="Calibri"/>
              </a:rPr>
            </a:br>
            <a:r>
              <a:rPr lang="en-US" sz="2600" b="1" dirty="0" smtClean="0">
                <a:latin typeface="Calibri"/>
                <a:cs typeface="Calibri"/>
              </a:rPr>
              <a:t/>
            </a:r>
            <a:br>
              <a:rPr lang="en-US" sz="2600" b="1" dirty="0" smtClean="0">
                <a:latin typeface="Calibri"/>
                <a:cs typeface="Calibri"/>
              </a:rPr>
            </a:br>
            <a:r>
              <a:rPr lang="en-US" sz="2800" b="1" dirty="0">
                <a:latin typeface="Calibri"/>
                <a:cs typeface="Calibri"/>
              </a:rPr>
              <a:t/>
            </a:r>
            <a:br>
              <a:rPr lang="en-US" sz="2800" b="1" dirty="0">
                <a:latin typeface="Calibri"/>
                <a:cs typeface="Calibri"/>
              </a:rPr>
            </a:br>
            <a:r>
              <a:rPr lang="en-US" sz="2800" b="1" dirty="0">
                <a:latin typeface="Calibri"/>
                <a:cs typeface="Calibri"/>
              </a:rPr>
              <a:t/>
            </a:r>
            <a:br>
              <a:rPr lang="en-US" sz="2800" b="1" dirty="0">
                <a:latin typeface="Calibri"/>
                <a:cs typeface="Calibri"/>
              </a:rPr>
            </a:br>
            <a:r>
              <a:rPr lang="en-US" sz="2800" b="1" dirty="0">
                <a:latin typeface="Calibri"/>
                <a:cs typeface="Calibri"/>
              </a:rPr>
              <a:t>`</a:t>
            </a:r>
          </a:p>
        </p:txBody>
      </p:sp>
      <p:sp>
        <p:nvSpPr>
          <p:cNvPr id="4" name="Slide Number Placeholder 3"/>
          <p:cNvSpPr>
            <a:spLocks noGrp="1"/>
          </p:cNvSpPr>
          <p:nvPr>
            <p:ph type="sldNum" sz="quarter" idx="12"/>
          </p:nvPr>
        </p:nvSpPr>
        <p:spPr/>
        <p:txBody>
          <a:bodyPr/>
          <a:lstStyle/>
          <a:p>
            <a:fld id="{E2F1C874-9802-41B1-B9F3-87C6BC6B71E1}"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435280" cy="1143000"/>
          </a:xfrm>
        </p:spPr>
        <p:txBody>
          <a:bodyPr>
            <a:normAutofit/>
          </a:bodyPr>
          <a:lstStyle/>
          <a:p>
            <a:r>
              <a:rPr lang="en-GB" sz="2600" b="1" dirty="0"/>
              <a:t>Findings </a:t>
            </a:r>
            <a:r>
              <a:rPr lang="en-GB" sz="2600" b="1" dirty="0" smtClean="0"/>
              <a:t>– Factor proportions</a:t>
            </a:r>
            <a:br>
              <a:rPr lang="en-GB" sz="2600" b="1" dirty="0" smtClean="0"/>
            </a:br>
            <a:r>
              <a:rPr lang="en-GB" sz="2600" b="1" dirty="0" smtClean="0"/>
              <a:t>Getting a sense of manufacturing sector</a:t>
            </a:r>
            <a:endParaRPr lang="en-IN" sz="2600" dirty="0"/>
          </a:p>
        </p:txBody>
      </p:sp>
      <p:sp>
        <p:nvSpPr>
          <p:cNvPr id="3" name="Content Placeholder 2"/>
          <p:cNvSpPr>
            <a:spLocks noGrp="1"/>
          </p:cNvSpPr>
          <p:nvPr>
            <p:ph idx="1"/>
          </p:nvPr>
        </p:nvSpPr>
        <p:spPr>
          <a:xfrm>
            <a:off x="457200" y="1143000"/>
            <a:ext cx="8229600" cy="5310336"/>
          </a:xfrm>
        </p:spPr>
        <p:txBody>
          <a:bodyPr>
            <a:noAutofit/>
          </a:bodyPr>
          <a:lstStyle/>
          <a:p>
            <a:r>
              <a:rPr lang="en-IN" sz="2200" b="1" dirty="0"/>
              <a:t>At group level</a:t>
            </a:r>
          </a:p>
          <a:p>
            <a:pPr lvl="1"/>
            <a:r>
              <a:rPr lang="en-IN" sz="2200" b="1" dirty="0">
                <a:solidFill>
                  <a:srgbClr val="FF0000"/>
                </a:solidFill>
              </a:rPr>
              <a:t>Labour coefficients expand by 7%</a:t>
            </a:r>
          </a:p>
          <a:p>
            <a:pPr lvl="1"/>
            <a:r>
              <a:rPr lang="en-IN" sz="2200" b="1" dirty="0">
                <a:solidFill>
                  <a:srgbClr val="FF0000"/>
                </a:solidFill>
              </a:rPr>
              <a:t>Capital coefficient expand by 10%</a:t>
            </a:r>
          </a:p>
          <a:p>
            <a:r>
              <a:rPr lang="en-IN" sz="2200" b="1" dirty="0"/>
              <a:t>Key non-tradable inputs: trade, electricity, transport &amp; storage</a:t>
            </a:r>
          </a:p>
          <a:p>
            <a:r>
              <a:rPr lang="en-IN" sz="2200" b="1" dirty="0"/>
              <a:t>At sector level</a:t>
            </a:r>
          </a:p>
          <a:p>
            <a:pPr lvl="1"/>
            <a:r>
              <a:rPr lang="en-IN" sz="2200" b="1" dirty="0"/>
              <a:t>U</a:t>
            </a:r>
            <a:r>
              <a:rPr lang="en-IN" sz="2200" b="1" dirty="0" smtClean="0"/>
              <a:t>nderscores </a:t>
            </a:r>
            <a:r>
              <a:rPr lang="en-IN" sz="2200" b="1" dirty="0"/>
              <a:t>the importance of specific sectors in employment generation</a:t>
            </a:r>
          </a:p>
          <a:p>
            <a:pPr lvl="1"/>
            <a:r>
              <a:rPr lang="en-GB" sz="2200" b="1" dirty="0"/>
              <a:t>Agriculture and </a:t>
            </a:r>
            <a:r>
              <a:rPr lang="en-GB" sz="2200" b="1" dirty="0" smtClean="0"/>
              <a:t>allied, mining, manufacturing </a:t>
            </a:r>
            <a:r>
              <a:rPr lang="en-GB" sz="2200" b="1" dirty="0" err="1"/>
              <a:t>nec</a:t>
            </a:r>
            <a:r>
              <a:rPr lang="en-GB" sz="2200" b="1" dirty="0"/>
              <a:t>, financial services, business services and </a:t>
            </a:r>
            <a:r>
              <a:rPr lang="en-GB" sz="2200" b="1" dirty="0" smtClean="0"/>
              <a:t>education (</a:t>
            </a:r>
            <a:r>
              <a:rPr lang="en-GB" sz="2200" b="1" dirty="0" smtClean="0">
                <a:solidFill>
                  <a:srgbClr val="FF0000"/>
                </a:solidFill>
              </a:rPr>
              <a:t>No core manufacturing!!</a:t>
            </a:r>
            <a:r>
              <a:rPr lang="en-GB" sz="2200" b="1" dirty="0" smtClean="0"/>
              <a:t>)</a:t>
            </a:r>
            <a:endParaRPr lang="en-GB" sz="2200" b="1" dirty="0"/>
          </a:p>
          <a:p>
            <a:pPr lvl="1">
              <a:defRPr/>
            </a:pPr>
            <a:r>
              <a:rPr lang="en-GB" sz="2200" b="1" dirty="0"/>
              <a:t>Sector with high </a:t>
            </a:r>
            <a:r>
              <a:rPr lang="en-GB" sz="2200" b="1" dirty="0" smtClean="0"/>
              <a:t>capital proportion span </a:t>
            </a:r>
            <a:r>
              <a:rPr lang="en-GB" sz="2200" b="1" dirty="0">
                <a:solidFill>
                  <a:srgbClr val="FF0000"/>
                </a:solidFill>
              </a:rPr>
              <a:t>beyond</a:t>
            </a:r>
            <a:r>
              <a:rPr lang="en-GB" sz="2200" b="1" dirty="0"/>
              <a:t> the conventional secondary </a:t>
            </a:r>
            <a:r>
              <a:rPr lang="en-GB" sz="2200" b="1" dirty="0">
                <a:solidFill>
                  <a:srgbClr val="FF0000"/>
                </a:solidFill>
              </a:rPr>
              <a:t>manufacturing</a:t>
            </a:r>
            <a:r>
              <a:rPr lang="en-GB" sz="2200" b="1" dirty="0"/>
              <a:t> products to also include primary and tertiary sectors </a:t>
            </a:r>
            <a:endParaRPr lang="en-GB" sz="2200" b="1" dirty="0" smtClean="0"/>
          </a:p>
          <a:p>
            <a:pPr lvl="1">
              <a:defRPr/>
            </a:pPr>
            <a:r>
              <a:rPr lang="en-GB" sz="2200" b="1" dirty="0"/>
              <a:t>Agriculture and allied, mining</a:t>
            </a:r>
            <a:r>
              <a:rPr lang="en-GB" sz="2200" b="1" dirty="0" smtClean="0"/>
              <a:t>, non-metallic minerals, </a:t>
            </a:r>
            <a:r>
              <a:rPr lang="en-GB" sz="2200" b="1" dirty="0"/>
              <a:t>financial services, business </a:t>
            </a:r>
            <a:r>
              <a:rPr lang="en-GB" sz="2200" b="1" dirty="0" smtClean="0"/>
              <a:t>services</a:t>
            </a:r>
          </a:p>
          <a:p>
            <a:pPr lvl="1">
              <a:defRPr/>
            </a:pPr>
            <a:endParaRPr lang="en-GB" sz="2200" b="1" dirty="0" smtClean="0"/>
          </a:p>
          <a:p>
            <a:pPr lvl="1">
              <a:defRPr/>
            </a:pPr>
            <a:endParaRPr lang="en-GB" sz="2200" b="1" dirty="0" smtClean="0"/>
          </a:p>
          <a:p>
            <a:pPr lvl="1">
              <a:defRPr/>
            </a:pPr>
            <a:endParaRPr lang="en-IN" sz="2200" b="1" dirty="0"/>
          </a:p>
        </p:txBody>
      </p:sp>
      <p:sp>
        <p:nvSpPr>
          <p:cNvPr id="4" name="Slide Number Placeholder 3"/>
          <p:cNvSpPr>
            <a:spLocks noGrp="1"/>
          </p:cNvSpPr>
          <p:nvPr>
            <p:ph type="sldNum" sz="quarter" idx="12"/>
          </p:nvPr>
        </p:nvSpPr>
        <p:spPr/>
        <p:txBody>
          <a:bodyPr/>
          <a:lstStyle/>
          <a:p>
            <a:fld id="{E2F1C874-9802-41B1-B9F3-87C6BC6B71E1}" type="slidenum">
              <a:rPr lang="en-US" smtClean="0"/>
              <a:pPr/>
              <a:t>10</a:t>
            </a:fld>
            <a:endParaRPr lang="en-US"/>
          </a:p>
        </p:txBody>
      </p:sp>
    </p:spTree>
    <p:extLst>
      <p:ext uri="{BB962C8B-B14F-4D97-AF65-F5344CB8AC3E}">
        <p14:creationId xmlns:p14="http://schemas.microsoft.com/office/powerpoint/2010/main" val="34141927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282979663"/>
              </p:ext>
            </p:extLst>
          </p:nvPr>
        </p:nvGraphicFramePr>
        <p:xfrm>
          <a:off x="395536" y="548671"/>
          <a:ext cx="8064897" cy="5976680"/>
        </p:xfrm>
        <a:graphic>
          <a:graphicData uri="http://schemas.openxmlformats.org/drawingml/2006/table">
            <a:tbl>
              <a:tblPr firstRow="1" bandRow="1">
                <a:tableStyleId>{BC89EF96-8CEA-46FF-86C4-4CE0E7609802}</a:tableStyleId>
              </a:tblPr>
              <a:tblGrid>
                <a:gridCol w="3457141">
                  <a:extLst>
                    <a:ext uri="{9D8B030D-6E8A-4147-A177-3AD203B41FA5}">
                      <a16:colId xmlns="" xmlns:a16="http://schemas.microsoft.com/office/drawing/2014/main" val="781809475"/>
                    </a:ext>
                  </a:extLst>
                </a:gridCol>
                <a:gridCol w="813979">
                  <a:extLst>
                    <a:ext uri="{9D8B030D-6E8A-4147-A177-3AD203B41FA5}">
                      <a16:colId xmlns="" xmlns:a16="http://schemas.microsoft.com/office/drawing/2014/main" val="674710288"/>
                    </a:ext>
                  </a:extLst>
                </a:gridCol>
                <a:gridCol w="665983">
                  <a:extLst>
                    <a:ext uri="{9D8B030D-6E8A-4147-A177-3AD203B41FA5}">
                      <a16:colId xmlns="" xmlns:a16="http://schemas.microsoft.com/office/drawing/2014/main" val="1354903595"/>
                    </a:ext>
                  </a:extLst>
                </a:gridCol>
                <a:gridCol w="803405">
                  <a:extLst>
                    <a:ext uri="{9D8B030D-6E8A-4147-A177-3AD203B41FA5}">
                      <a16:colId xmlns="" xmlns:a16="http://schemas.microsoft.com/office/drawing/2014/main" val="3037826446"/>
                    </a:ext>
                  </a:extLst>
                </a:gridCol>
                <a:gridCol w="676557">
                  <a:extLst>
                    <a:ext uri="{9D8B030D-6E8A-4147-A177-3AD203B41FA5}">
                      <a16:colId xmlns="" xmlns:a16="http://schemas.microsoft.com/office/drawing/2014/main" val="484020787"/>
                    </a:ext>
                  </a:extLst>
                </a:gridCol>
                <a:gridCol w="1647832">
                  <a:extLst>
                    <a:ext uri="{9D8B030D-6E8A-4147-A177-3AD203B41FA5}">
                      <a16:colId xmlns="" xmlns:a16="http://schemas.microsoft.com/office/drawing/2014/main" val="3523923172"/>
                    </a:ext>
                  </a:extLst>
                </a:gridCol>
              </a:tblGrid>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Sector name</a:t>
                      </a:r>
                    </a:p>
                  </a:txBody>
                  <a:tcPr marL="0" marR="0" marT="0" marB="0" anchor="ctr">
                    <a:lnL w="12700" cmpd="sng">
                      <a:noFill/>
                    </a:lnL>
                    <a:lnR w="12700" cmpd="sng">
                      <a:noFill/>
                    </a:lnR>
                    <a:lnT w="12700" cmpd="sng">
                      <a:noFill/>
                    </a:lnT>
                    <a:lnB w="254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Output</a:t>
                      </a:r>
                    </a:p>
                  </a:txBody>
                  <a:tcPr marL="0" marR="0" marT="0" marB="0" anchor="ctr">
                    <a:lnL w="12700" cmpd="sng">
                      <a:noFill/>
                    </a:lnL>
                    <a:lnR w="12700" cmpd="sng">
                      <a:noFill/>
                    </a:lnR>
                    <a:lnT w="12700" cmpd="sng">
                      <a:noFill/>
                    </a:lnT>
                    <a:lnB w="254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Exports</a:t>
                      </a:r>
                    </a:p>
                  </a:txBody>
                  <a:tcPr marL="0" marR="0" marT="0" marB="0" anchor="ctr">
                    <a:lnL w="12700" cmpd="sng">
                      <a:noFill/>
                    </a:lnL>
                    <a:lnR w="12700" cmpd="sng">
                      <a:noFill/>
                    </a:lnR>
                    <a:lnT w="12700" cmpd="sng">
                      <a:noFill/>
                    </a:lnT>
                    <a:lnB w="254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FDI</a:t>
                      </a:r>
                    </a:p>
                  </a:txBody>
                  <a:tcPr marL="0" marR="0" marT="0" marB="0" anchor="ctr">
                    <a:lnL w="12700" cmpd="sng">
                      <a:noFill/>
                    </a:lnL>
                    <a:lnR w="12700" cmpd="sng">
                      <a:noFill/>
                    </a:lnR>
                    <a:lnT w="12700" cmpd="sng">
                      <a:noFill/>
                    </a:lnT>
                    <a:lnB w="25400" cmpd="sng">
                      <a:noFill/>
                    </a:lnB>
                    <a:lnTlToBr w="12700" cmpd="sng">
                      <a:noFill/>
                      <a:prstDash val="solid"/>
                    </a:lnTlToBr>
                    <a:lnBlToTr w="12700" cmpd="sng">
                      <a:noFill/>
                      <a:prstDash val="solid"/>
                    </a:lnBlToTr>
                  </a:tcPr>
                </a:tc>
                <a:tc gridSpan="2">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K-to-L </a:t>
                      </a:r>
                    </a:p>
                  </a:txBody>
                  <a:tcPr marL="0" marR="0" marT="0" marB="0" anchor="ctr">
                    <a:lnL w="12700" cmpd="sng">
                      <a:noFill/>
                    </a:lnL>
                    <a:lnR w="12700" cmpd="sng">
                      <a:noFill/>
                    </a:lnR>
                    <a:lnT w="12700" cmpd="sng">
                      <a:noFill/>
                    </a:lnT>
                    <a:lnB w="25400" cmpd="sng">
                      <a:noFill/>
                    </a:lnB>
                    <a:lnTlToBr w="12700" cmpd="sng">
                      <a:noFill/>
                      <a:prstDash val="solid"/>
                    </a:lnTlToBr>
                    <a:lnBlToTr w="12700" cmpd="sng">
                      <a:noFill/>
                      <a:prstDash val="solid"/>
                    </a:lnBlToTr>
                  </a:tcPr>
                </a:tc>
                <a:tc hMerge="1">
                  <a:txBody>
                    <a:bodyPr/>
                    <a:lstStyle/>
                    <a:p>
                      <a:pPr marL="0" algn="ctr" defTabSz="914400" rtl="0" eaLnBrk="1" fontAlgn="b" latinLnBrk="0" hangingPunct="1"/>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25400" cmpd="sng">
                      <a:noFill/>
                    </a:lnB>
                    <a:lnTlToBr w="12700" cmpd="sng">
                      <a:noFill/>
                      <a:prstDash val="solid"/>
                    </a:lnTlToBr>
                    <a:lnBlToTr w="12700" cmpd="sng">
                      <a:noFill/>
                      <a:prstDash val="solid"/>
                    </a:lnBlToTr>
                  </a:tcPr>
                </a:tc>
                <a:extLst>
                  <a:ext uri="{0D108BD9-81ED-4DB2-BD59-A6C34878D82A}">
                    <a16:rowId xmlns="" xmlns:a16="http://schemas.microsoft.com/office/drawing/2014/main" val="1332939838"/>
                  </a:ext>
                </a:extLst>
              </a:tr>
              <a:tr h="294542">
                <a:tc>
                  <a:txBody>
                    <a:bodyPr/>
                    <a:lstStyle/>
                    <a:p>
                      <a:pPr marL="0" algn="l" defTabSz="914400" rtl="0" eaLnBrk="1" fontAlgn="b" latinLnBrk="0" hangingPunct="1"/>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endParaRPr lang="en-IN"/>
                    </a:p>
                  </a:txBody>
                  <a:tcPr marL="0" marR="0" marT="0" marB="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endParaRPr lang="en-IN"/>
                    </a:p>
                  </a:txBody>
                  <a:tcPr marL="0" marR="0" marT="0" marB="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endParaRPr lang="en-IN"/>
                    </a:p>
                  </a:txBody>
                  <a:tcPr marL="0" marR="0" marT="0" marB="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(ratio)</a:t>
                      </a:r>
                    </a:p>
                  </a:txBody>
                  <a:tcPr marL="0" marR="0" marT="0" marB="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whether above average</a:t>
                      </a:r>
                    </a:p>
                  </a:txBody>
                  <a:tcPr marL="0" marR="0" marT="0" marB="0" anchor="ctr">
                    <a:lnL w="12700" cmpd="sng">
                      <a:noFill/>
                    </a:lnL>
                    <a:lnR w="12700" cmpd="sng">
                      <a:noFill/>
                    </a:lnR>
                    <a:lnT w="254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2518153956"/>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Agriculture and allied</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200" b="1" i="0" u="none" strike="noStrike" kern="1200" dirty="0" smtClean="0">
                          <a:solidFill>
                            <a:srgbClr val="000000"/>
                          </a:solidFill>
                          <a:effectLst/>
                          <a:latin typeface="Wingdings"/>
                          <a:ea typeface="Wingdings"/>
                          <a:cs typeface="Wingdings"/>
                          <a:sym typeface="Wingdings"/>
                        </a:rPr>
                        <a:t></a:t>
                      </a:r>
                      <a:r>
                        <a:rPr lang="en-IN" sz="1200" b="1" i="0" u="none" strike="noStrike" kern="1200" baseline="0" dirty="0" smtClean="0">
                          <a:solidFill>
                            <a:srgbClr val="000000"/>
                          </a:solidFill>
                          <a:effectLst/>
                          <a:latin typeface="Wingdings"/>
                          <a:ea typeface="Wingdings"/>
                          <a:cs typeface="Wingdings"/>
                          <a:sym typeface="Wingdings"/>
                        </a:rPr>
                        <a:t>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17.9 </a:t>
                      </a:r>
                      <a:r>
                        <a:rPr lang="en-IN" sz="1400" b="1" i="0" u="none" strike="noStrike" kern="1200" dirty="0" smtClean="0">
                          <a:solidFill>
                            <a:srgbClr val="000000"/>
                          </a:solidFill>
                          <a:effectLst/>
                          <a:latin typeface="Zapf Dingbats"/>
                          <a:ea typeface="Zapf Dingbats"/>
                          <a:cs typeface="Zapf Dingbats"/>
                          <a:sym typeface="Zapf Dingbats"/>
                        </a:rPr>
                        <a:t>✪</a:t>
                      </a:r>
                      <a:endParaRPr lang="en-IN" sz="14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6.6</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0.84</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below average</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882825110"/>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Mining</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3.9</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0.2</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2.85</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above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average</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425211902"/>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Processed food</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8.1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3.2</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29.1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1.51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below average</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844292997"/>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Textile and leather</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6.0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8.6</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0.9</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1.27</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below average</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3621676208"/>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Wood products</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0.9</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0.0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0.0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1.11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below average</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3256851173"/>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Paper, printing and publishing</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1.2</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0.4</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0.9</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1.04</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below average</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701618080"/>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Coke and petroleum products</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12.4</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14.2</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0.7</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19.55</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above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average</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4155831808"/>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Chemical products</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6.3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7.1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15.7</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3.30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above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average</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959776698"/>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Rubber  and plastics</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1.8</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2.6</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2.20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above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average</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2776034413"/>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Non-metallic mineral products</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2.2</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0.3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2.8</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2.26</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above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average</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3690579193"/>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Basic metal products</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9.1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6.0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2.8</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2.91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above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average</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2866874406"/>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Machinery </a:t>
                      </a:r>
                      <a:r>
                        <a:rPr lang="en-IN" sz="1000" b="1" i="0" u="none" strike="noStrike" kern="1200" dirty="0" err="1">
                          <a:solidFill>
                            <a:srgbClr val="000000"/>
                          </a:solidFill>
                          <a:effectLst/>
                          <a:latin typeface="Arial" panose="020B0604020202020204" pitchFamily="34" charset="0"/>
                          <a:ea typeface="+mn-ea"/>
                          <a:cs typeface="Arial" panose="020B0604020202020204" pitchFamily="34" charset="0"/>
                        </a:rPr>
                        <a:t>nec</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2.8</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3.2</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7.3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1.91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above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average</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3981444962"/>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Electrical equipment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3.2</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3.1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1.61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below average</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2317554299"/>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Transport equipment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4.5</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5.2</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10.4</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2.39</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above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average</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3776806907"/>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Manufacturing </a:t>
                      </a:r>
                      <a:r>
                        <a:rPr lang="en-IN" sz="1000" b="1" i="0" u="none" strike="noStrike" kern="1200" dirty="0" err="1">
                          <a:solidFill>
                            <a:srgbClr val="000000"/>
                          </a:solidFill>
                          <a:effectLst/>
                          <a:latin typeface="Arial" panose="020B0604020202020204" pitchFamily="34" charset="0"/>
                          <a:ea typeface="+mn-ea"/>
                          <a:cs typeface="Arial" panose="020B0604020202020204" pitchFamily="34" charset="0"/>
                        </a:rPr>
                        <a:t>nec</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4.0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smtClean="0">
                          <a:solidFill>
                            <a:srgbClr val="000000"/>
                          </a:solidFill>
                          <a:effectLst/>
                          <a:latin typeface="Wingdings"/>
                          <a:ea typeface="Wingdings"/>
                          <a:cs typeface="Wingdings"/>
                          <a:sym typeface="Wingdings"/>
                        </a:rPr>
                        <a:t>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10.6</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3.1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0.63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below average</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4056736359"/>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Financial service</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smtClean="0">
                          <a:solidFill>
                            <a:srgbClr val="000000"/>
                          </a:solidFill>
                          <a:effectLst/>
                          <a:latin typeface="Wingdings"/>
                          <a:ea typeface="Wingdings"/>
                          <a:cs typeface="Wingdings"/>
                          <a:sym typeface="Wingdings"/>
                        </a:rPr>
                        <a:t>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6.1  </a:t>
                      </a:r>
                      <a:r>
                        <a:rPr lang="en-IN" sz="1400" b="1" i="0" u="none" strike="noStrike" kern="1200" dirty="0" smtClean="0">
                          <a:solidFill>
                            <a:srgbClr val="000000"/>
                          </a:solidFill>
                          <a:effectLst/>
                          <a:latin typeface="Zapf Dingbats"/>
                          <a:ea typeface="Zapf Dingbats"/>
                          <a:cs typeface="Zapf Dingbats"/>
                          <a:sym typeface="Zapf Dingbats"/>
                        </a:rPr>
                        <a:t>✪</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2.4</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smtClean="0">
                          <a:solidFill>
                            <a:srgbClr val="000000"/>
                          </a:solidFill>
                          <a:effectLst/>
                          <a:latin typeface="Wingdings"/>
                          <a:ea typeface="Wingdings"/>
                          <a:cs typeface="Wingdings"/>
                          <a:sym typeface="Wingdings"/>
                        </a:rPr>
                        <a:t>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11.6  </a:t>
                      </a:r>
                      <a:r>
                        <a:rPr lang="en-IN" sz="1400" b="1" i="0" u="none" strike="noStrike" kern="1200" dirty="0" smtClean="0">
                          <a:solidFill>
                            <a:srgbClr val="000000"/>
                          </a:solidFill>
                          <a:effectLst/>
                          <a:latin typeface="Zapf Dingbats"/>
                          <a:ea typeface="Zapf Dingbats"/>
                          <a:cs typeface="Zapf Dingbats"/>
                          <a:sym typeface="Zapf Dingbats"/>
                        </a:rPr>
                        <a:t>✪</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2.05</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above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average</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3825081360"/>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Business service</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smtClean="0">
                          <a:solidFill>
                            <a:srgbClr val="000000"/>
                          </a:solidFill>
                          <a:effectLst/>
                          <a:latin typeface="Wingdings"/>
                          <a:ea typeface="Wingdings"/>
                          <a:cs typeface="Wingdings"/>
                          <a:sym typeface="Wingdings"/>
                        </a:rPr>
                        <a:t>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7.3  </a:t>
                      </a:r>
                      <a:r>
                        <a:rPr lang="en-IN" sz="1400" b="1" i="0" u="none" strike="noStrike" kern="1200" dirty="0" smtClean="0">
                          <a:solidFill>
                            <a:srgbClr val="000000"/>
                          </a:solidFill>
                          <a:effectLst/>
                          <a:latin typeface="Zapf Dingbats"/>
                          <a:ea typeface="Zapf Dingbats"/>
                          <a:cs typeface="Zapf Dingbats"/>
                          <a:sym typeface="Zapf Dingbats"/>
                        </a:rPr>
                        <a:t>✪</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dirty="0" smtClean="0">
                          <a:solidFill>
                            <a:srgbClr val="000000"/>
                          </a:solidFill>
                          <a:effectLst/>
                          <a:latin typeface="Wingdings"/>
                          <a:ea typeface="Wingdings"/>
                          <a:cs typeface="Wingdings"/>
                          <a:sym typeface="Wingdings"/>
                        </a:rPr>
                        <a:t> </a:t>
                      </a:r>
                      <a:r>
                        <a:rPr lang="en-IN" sz="1000" b="1" i="0" u="none" strike="noStrike" kern="1200" dirty="0" smtClean="0">
                          <a:solidFill>
                            <a:srgbClr val="000000"/>
                          </a:solidFill>
                          <a:effectLst/>
                          <a:latin typeface="Arial" panose="020B0604020202020204" pitchFamily="34" charset="0"/>
                          <a:ea typeface="+mn-ea"/>
                          <a:cs typeface="Arial" panose="020B0604020202020204" pitchFamily="34" charset="0"/>
                        </a:rPr>
                        <a:t>25.9 </a:t>
                      </a:r>
                      <a:r>
                        <a:rPr lang="en-IN" sz="1000" b="1" i="0" u="none" strike="noStrike" kern="1200" dirty="0" smtClean="0">
                          <a:solidFill>
                            <a:srgbClr val="000000"/>
                          </a:solidFill>
                          <a:effectLst/>
                          <a:latin typeface="Zapf Dingbats"/>
                          <a:ea typeface="Zapf Dingbats"/>
                          <a:cs typeface="Zapf Dingbats"/>
                          <a:sym typeface="Zapf Dingbats"/>
                        </a:rPr>
                        <a:t>✪</a:t>
                      </a:r>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FF00"/>
                    </a:solidFill>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6.1</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1.30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below average</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279399392"/>
                  </a:ext>
                </a:extLst>
              </a:tr>
              <a:tr h="270578">
                <a:tc>
                  <a:txBody>
                    <a:bodyPr/>
                    <a:lstStyle/>
                    <a:p>
                      <a:pPr marL="0" algn="l"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Education</a:t>
                      </a:r>
                    </a:p>
                  </a:txBody>
                  <a:tcPr marL="0" marR="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3.2</a:t>
                      </a:r>
                    </a:p>
                  </a:txBody>
                  <a:tcPr marL="0" marR="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0.2</a:t>
                      </a:r>
                    </a:p>
                  </a:txBody>
                  <a:tcPr marL="0" marR="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1.5</a:t>
                      </a:r>
                    </a:p>
                  </a:txBody>
                  <a:tcPr marL="0" marR="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0.43</a:t>
                      </a:r>
                    </a:p>
                  </a:txBody>
                  <a:tcPr marL="0" marR="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below average</a:t>
                      </a:r>
                    </a:p>
                  </a:txBody>
                  <a:tcPr marL="0" marR="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934158808"/>
                  </a:ext>
                </a:extLst>
              </a:tr>
              <a:tr h="270578">
                <a:tc gridSpan="4">
                  <a:txBody>
                    <a:bodyPr/>
                    <a:lstStyle/>
                    <a:p>
                      <a:pPr marL="0" algn="l" defTabSz="914400" rtl="0" eaLnBrk="1" fontAlgn="b" latinLnBrk="0" hangingPunct="1"/>
                      <a:r>
                        <a:rPr lang="en-US" sz="1000" b="1" i="0" u="none" strike="noStrike" kern="1200" dirty="0" smtClean="0">
                          <a:solidFill>
                            <a:srgbClr val="000000"/>
                          </a:solidFill>
                          <a:effectLst/>
                          <a:latin typeface="Arial" panose="020B0604020202020204" pitchFamily="34" charset="0"/>
                          <a:ea typeface="+mn-ea"/>
                          <a:cs typeface="Arial" panose="020B0604020202020204" pitchFamily="34" charset="0"/>
                        </a:rPr>
                        <a:t>Average</a:t>
                      </a:r>
                      <a:endParaRPr lang="en-US"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IN"/>
                    </a:p>
                  </a:txBody>
                  <a:tcPr/>
                </a:tc>
                <a:tc hMerge="1">
                  <a:txBody>
                    <a:bodyPr/>
                    <a:lstStyle/>
                    <a:p>
                      <a:endParaRPr lang="en-IN"/>
                    </a:p>
                  </a:txBody>
                  <a:tcPr/>
                </a:tc>
                <a:tc hMerge="1">
                  <a:txBody>
                    <a:bodyPr/>
                    <a:lstStyle/>
                    <a:p>
                      <a:endParaRPr lang="en-IN"/>
                    </a:p>
                  </a:txBody>
                  <a:tcPr/>
                </a:tc>
                <a:tc>
                  <a:txBody>
                    <a:bodyPr/>
                    <a:lstStyle/>
                    <a:p>
                      <a:pPr marL="0" algn="ctr" defTabSz="914400" rtl="0" eaLnBrk="1" fontAlgn="b" latinLnBrk="0" hangingPunct="1"/>
                      <a:r>
                        <a:rPr lang="en-IN" sz="1000" b="1" i="0" u="none" strike="noStrike" kern="1200">
                          <a:solidFill>
                            <a:srgbClr val="000000"/>
                          </a:solidFill>
                          <a:effectLst/>
                          <a:latin typeface="Arial" panose="020B0604020202020204" pitchFamily="34" charset="0"/>
                          <a:ea typeface="+mn-ea"/>
                          <a:cs typeface="Arial" panose="020B0604020202020204" pitchFamily="34" charset="0"/>
                        </a:rPr>
                        <a:t>1.74</a:t>
                      </a: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algn="ctr" defTabSz="914400" rtl="0" eaLnBrk="1" fontAlgn="b" latinLnBrk="0" hangingPunct="1"/>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2900724726"/>
                  </a:ext>
                </a:extLst>
              </a:tr>
              <a:tr h="270578">
                <a:tc>
                  <a:txBody>
                    <a:bodyPr/>
                    <a:lstStyle/>
                    <a:p>
                      <a:pPr marL="0" algn="l" defTabSz="914400" rtl="0" eaLnBrk="1" fontAlgn="b" latinLnBrk="0" hangingPunct="1"/>
                      <a:r>
                        <a:rPr lang="en-US" sz="1000" b="1" i="0" u="none" strike="noStrike" kern="1200" dirty="0">
                          <a:solidFill>
                            <a:srgbClr val="000000"/>
                          </a:solidFill>
                          <a:effectLst/>
                          <a:latin typeface="Arial" panose="020B0604020202020204" pitchFamily="34" charset="0"/>
                          <a:ea typeface="+mn-ea"/>
                          <a:cs typeface="Arial" panose="020B0604020202020204" pitchFamily="34" charset="0"/>
                        </a:rPr>
                        <a:t>No of top sectors with more than 2/3rd share</a:t>
                      </a:r>
                    </a:p>
                  </a:txBody>
                  <a:tcPr marL="0" marR="0" marT="0" marB="0"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7 (67.3)</a:t>
                      </a:r>
                    </a:p>
                  </a:txBody>
                  <a:tcPr marL="0" marR="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5 (66.3)</a:t>
                      </a:r>
                    </a:p>
                  </a:txBody>
                  <a:tcPr marL="0" marR="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 latinLnBrk="0" hangingPunct="1"/>
                      <a:r>
                        <a:rPr lang="en-IN" sz="1000" b="1" i="0" u="none" strike="noStrike" kern="1200" dirty="0">
                          <a:solidFill>
                            <a:srgbClr val="000000"/>
                          </a:solidFill>
                          <a:effectLst/>
                          <a:latin typeface="Arial" panose="020B0604020202020204" pitchFamily="34" charset="0"/>
                          <a:ea typeface="+mn-ea"/>
                          <a:cs typeface="Arial" panose="020B0604020202020204" pitchFamily="34" charset="0"/>
                        </a:rPr>
                        <a:t>4 (66.8)</a:t>
                      </a:r>
                    </a:p>
                  </a:txBody>
                  <a:tcPr marL="0" marR="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 latinLnBrk="0" hangingPunct="1"/>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fontAlgn="b" latinLnBrk="0" hangingPunct="1"/>
                      <a:endParaRPr lang="en-IN" sz="1000" b="1"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803891878"/>
                  </a:ext>
                </a:extLst>
              </a:tr>
            </a:tbl>
          </a:graphicData>
        </a:graphic>
      </p:graphicFrame>
      <p:sp>
        <p:nvSpPr>
          <p:cNvPr id="2" name="Title 1"/>
          <p:cNvSpPr>
            <a:spLocks noGrp="1"/>
          </p:cNvSpPr>
          <p:nvPr>
            <p:ph type="title"/>
          </p:nvPr>
        </p:nvSpPr>
        <p:spPr>
          <a:xfrm>
            <a:off x="457200" y="-306288"/>
            <a:ext cx="8229600" cy="1143000"/>
          </a:xfrm>
        </p:spPr>
        <p:txBody>
          <a:bodyPr>
            <a:normAutofit/>
          </a:bodyPr>
          <a:lstStyle/>
          <a:p>
            <a:r>
              <a:rPr lang="en-IN" sz="2600" b="1" dirty="0"/>
              <a:t>	</a:t>
            </a:r>
            <a:r>
              <a:rPr lang="en-IN" sz="2600" b="1" dirty="0" smtClean="0"/>
              <a:t>Structure </a:t>
            </a:r>
            <a:r>
              <a:rPr lang="en-IN" sz="2600" b="1" dirty="0"/>
              <a:t>of the tradable sector</a:t>
            </a:r>
          </a:p>
        </p:txBody>
      </p:sp>
      <p:sp>
        <p:nvSpPr>
          <p:cNvPr id="4" name="Slide Number Placeholder 3"/>
          <p:cNvSpPr>
            <a:spLocks noGrp="1"/>
          </p:cNvSpPr>
          <p:nvPr>
            <p:ph type="sldNum" sz="quarter" idx="12"/>
          </p:nvPr>
        </p:nvSpPr>
        <p:spPr/>
        <p:txBody>
          <a:bodyPr/>
          <a:lstStyle/>
          <a:p>
            <a:fld id="{E2F1C874-9802-41B1-B9F3-87C6BC6B71E1}" type="slidenum">
              <a:rPr lang="en-US" smtClean="0"/>
              <a:pPr/>
              <a:t>11</a:t>
            </a:fld>
            <a:endParaRPr lang="en-US" dirty="0"/>
          </a:p>
        </p:txBody>
      </p:sp>
      <p:sp>
        <p:nvSpPr>
          <p:cNvPr id="6" name="Title 1"/>
          <p:cNvSpPr txBox="1">
            <a:spLocks/>
          </p:cNvSpPr>
          <p:nvPr/>
        </p:nvSpPr>
        <p:spPr>
          <a:xfrm>
            <a:off x="251520" y="6525344"/>
            <a:ext cx="8229600" cy="288032"/>
          </a:xfrm>
          <a:prstGeom prst="rect">
            <a:avLst/>
          </a:prstGeom>
          <a:solidFill>
            <a:srgbClr val="FFFF00"/>
          </a:solidFill>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IN" sz="6000" b="1" dirty="0" smtClean="0">
                <a:solidFill>
                  <a:srgbClr val="000000"/>
                </a:solidFill>
                <a:latin typeface="Wingdings"/>
                <a:ea typeface="Wingdings"/>
                <a:cs typeface="Wingdings"/>
                <a:sym typeface="Wingdings"/>
              </a:rPr>
              <a:t> </a:t>
            </a:r>
            <a:r>
              <a:rPr lang="en-IN" sz="4800" b="1" dirty="0" smtClean="0">
                <a:solidFill>
                  <a:srgbClr val="000000"/>
                </a:solidFill>
                <a:latin typeface="Arial"/>
                <a:ea typeface="Wingdings"/>
                <a:cs typeface="Arial"/>
                <a:sym typeface="Wingdings"/>
              </a:rPr>
              <a:t>Labour intensive </a:t>
            </a:r>
            <a:r>
              <a:rPr lang="en-IN" sz="6600" b="1" dirty="0" smtClean="0">
                <a:solidFill>
                  <a:srgbClr val="000000"/>
                </a:solidFill>
                <a:latin typeface="Zapf Dingbats"/>
                <a:ea typeface="Zapf Dingbats"/>
                <a:cs typeface="Zapf Dingbats"/>
                <a:sym typeface="Zapf Dingbats"/>
              </a:rPr>
              <a:t>✪ </a:t>
            </a:r>
            <a:r>
              <a:rPr lang="en-IN" sz="4800" b="1" dirty="0" smtClean="0">
                <a:solidFill>
                  <a:srgbClr val="000000"/>
                </a:solidFill>
                <a:latin typeface="Arial"/>
                <a:ea typeface="Wingdings"/>
                <a:cs typeface="Arial"/>
                <a:sym typeface="Wingdings"/>
              </a:rPr>
              <a:t>Capital intensive</a:t>
            </a:r>
            <a:endParaRPr lang="en-IN" sz="4800" b="1" dirty="0"/>
          </a:p>
        </p:txBody>
      </p:sp>
    </p:spTree>
    <p:extLst>
      <p:ext uri="{BB962C8B-B14F-4D97-AF65-F5344CB8AC3E}">
        <p14:creationId xmlns:p14="http://schemas.microsoft.com/office/powerpoint/2010/main" val="34180607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408"/>
            <a:ext cx="8229600" cy="1143000"/>
          </a:xfrm>
        </p:spPr>
        <p:txBody>
          <a:bodyPr>
            <a:normAutofit/>
          </a:bodyPr>
          <a:lstStyle/>
          <a:p>
            <a:r>
              <a:rPr lang="en-IN" sz="2600" b="1" dirty="0"/>
              <a:t>Findings – Structural coherence</a:t>
            </a:r>
          </a:p>
        </p:txBody>
      </p:sp>
      <p:sp>
        <p:nvSpPr>
          <p:cNvPr id="3" name="Content Placeholder 2"/>
          <p:cNvSpPr>
            <a:spLocks noGrp="1"/>
          </p:cNvSpPr>
          <p:nvPr>
            <p:ph idx="1"/>
          </p:nvPr>
        </p:nvSpPr>
        <p:spPr>
          <a:xfrm>
            <a:off x="179512" y="908720"/>
            <a:ext cx="8784976" cy="5616624"/>
          </a:xfrm>
        </p:spPr>
        <p:txBody>
          <a:bodyPr>
            <a:noAutofit/>
          </a:bodyPr>
          <a:lstStyle/>
          <a:p>
            <a:pPr marL="0">
              <a:spcBef>
                <a:spcPts val="0"/>
              </a:spcBef>
            </a:pPr>
            <a:r>
              <a:rPr lang="en-IN" sz="2200" b="1" dirty="0"/>
              <a:t>Relative concentration </a:t>
            </a:r>
            <a:r>
              <a:rPr lang="en-IN" sz="2200" b="1" dirty="0" smtClean="0"/>
              <a:t>for </a:t>
            </a:r>
            <a:r>
              <a:rPr lang="en-IN" sz="2200" b="1" dirty="0"/>
              <a:t>output, export and  </a:t>
            </a:r>
            <a:r>
              <a:rPr lang="en-IN" sz="2200" b="1" dirty="0" smtClean="0"/>
              <a:t>FDI (in that order)</a:t>
            </a:r>
            <a:endParaRPr lang="en-IN" sz="2200" b="1" dirty="0"/>
          </a:p>
          <a:p>
            <a:pPr marL="0">
              <a:spcBef>
                <a:spcPts val="1800"/>
              </a:spcBef>
            </a:pPr>
            <a:r>
              <a:rPr lang="en-IN" sz="2200" b="1" u="sng" dirty="0" smtClean="0"/>
              <a:t>Output</a:t>
            </a:r>
          </a:p>
          <a:p>
            <a:pPr marL="457200" lvl="3" indent="-342900">
              <a:spcBef>
                <a:spcPts val="0"/>
              </a:spcBef>
            </a:pPr>
            <a:r>
              <a:rPr lang="en-GB" sz="2200" b="1" dirty="0" smtClean="0"/>
              <a:t>Only </a:t>
            </a:r>
            <a:r>
              <a:rPr lang="en-GB" sz="2200" b="1" dirty="0"/>
              <a:t>three </a:t>
            </a:r>
            <a:r>
              <a:rPr lang="en-GB" sz="2200" b="1" dirty="0" smtClean="0"/>
              <a:t>(3/7) sectors </a:t>
            </a:r>
            <a:r>
              <a:rPr lang="en-GB" sz="2200" b="1" dirty="0"/>
              <a:t>are both L and K </a:t>
            </a:r>
            <a:r>
              <a:rPr lang="en-GB" sz="2200" b="1" dirty="0" smtClean="0"/>
              <a:t>intensive</a:t>
            </a:r>
            <a:endParaRPr lang="en-IN" sz="2200" b="1" dirty="0"/>
          </a:p>
          <a:p>
            <a:pPr marL="457200" lvl="3" indent="-342900">
              <a:spcBef>
                <a:spcPts val="0"/>
              </a:spcBef>
            </a:pPr>
            <a:r>
              <a:rPr lang="en-IN" sz="2200" b="1" dirty="0" smtClean="0"/>
              <a:t>A </a:t>
            </a:r>
            <a:r>
              <a:rPr lang="en-IN" sz="2200" b="1" dirty="0">
                <a:solidFill>
                  <a:srgbClr val="FF0000"/>
                </a:solidFill>
              </a:rPr>
              <a:t>clear relation </a:t>
            </a:r>
            <a:r>
              <a:rPr lang="en-IN" sz="2200" b="1" dirty="0"/>
              <a:t>between the output </a:t>
            </a:r>
            <a:r>
              <a:rPr lang="en-IN" sz="2200" b="1" dirty="0" smtClean="0"/>
              <a:t>and corresponding </a:t>
            </a:r>
            <a:r>
              <a:rPr lang="en-IN" sz="2200" b="1" dirty="0"/>
              <a:t>factor </a:t>
            </a:r>
            <a:r>
              <a:rPr lang="en-IN" sz="2200" b="1" dirty="0" smtClean="0"/>
              <a:t>proportion </a:t>
            </a:r>
            <a:r>
              <a:rPr lang="en-IN" sz="2200" b="1" dirty="0">
                <a:solidFill>
                  <a:srgbClr val="FF0000"/>
                </a:solidFill>
              </a:rPr>
              <a:t>is difficult to </a:t>
            </a:r>
            <a:r>
              <a:rPr lang="en-IN" sz="2200" b="1" dirty="0" smtClean="0">
                <a:solidFill>
                  <a:srgbClr val="FF0000"/>
                </a:solidFill>
              </a:rPr>
              <a:t>ascertain</a:t>
            </a:r>
            <a:endParaRPr lang="en-IN" sz="2200" b="1" dirty="0">
              <a:solidFill>
                <a:srgbClr val="FF0000"/>
              </a:solidFill>
            </a:endParaRPr>
          </a:p>
          <a:p>
            <a:pPr marL="0">
              <a:spcBef>
                <a:spcPts val="1800"/>
              </a:spcBef>
            </a:pPr>
            <a:r>
              <a:rPr lang="en-GB" sz="2200" b="1" u="sng" dirty="0" smtClean="0"/>
              <a:t>Exports</a:t>
            </a:r>
            <a:endParaRPr lang="en-IN" sz="2200" b="1" u="sng" dirty="0"/>
          </a:p>
          <a:p>
            <a:pPr marL="457200" lvl="3" indent="-342900">
              <a:spcBef>
                <a:spcPts val="0"/>
              </a:spcBef>
            </a:pPr>
            <a:r>
              <a:rPr lang="en-GB" sz="2200" b="1" dirty="0" smtClean="0"/>
              <a:t>Business </a:t>
            </a:r>
            <a:r>
              <a:rPr lang="en-GB" sz="2200" b="1" dirty="0"/>
              <a:t>services (1/5) and manufacturing </a:t>
            </a:r>
            <a:r>
              <a:rPr lang="en-GB" sz="2200" b="1" dirty="0" err="1"/>
              <a:t>nec</a:t>
            </a:r>
            <a:r>
              <a:rPr lang="en-GB" sz="2200" b="1" dirty="0"/>
              <a:t> (2/5) are found to be coherent with factor proportions </a:t>
            </a:r>
            <a:endParaRPr lang="en-IN" sz="2200" b="1" dirty="0"/>
          </a:p>
          <a:p>
            <a:pPr marL="457200" lvl="3" indent="-342900">
              <a:spcBef>
                <a:spcPts val="0"/>
              </a:spcBef>
            </a:pPr>
            <a:r>
              <a:rPr lang="en-IN" sz="2200" b="1" dirty="0" smtClean="0"/>
              <a:t>Pattern </a:t>
            </a:r>
            <a:r>
              <a:rPr lang="en-IN" sz="2200" b="1" dirty="0"/>
              <a:t>of </a:t>
            </a:r>
            <a:r>
              <a:rPr lang="en-IN" sz="2200" b="1" dirty="0">
                <a:solidFill>
                  <a:srgbClr val="FF0000"/>
                </a:solidFill>
              </a:rPr>
              <a:t>exports cannot be distinctly linked to factor </a:t>
            </a:r>
            <a:r>
              <a:rPr lang="en-IN" sz="2200" b="1" dirty="0" smtClean="0">
                <a:solidFill>
                  <a:srgbClr val="FF0000"/>
                </a:solidFill>
              </a:rPr>
              <a:t>usage</a:t>
            </a:r>
          </a:p>
          <a:p>
            <a:pPr marL="0">
              <a:spcBef>
                <a:spcPts val="1800"/>
              </a:spcBef>
            </a:pPr>
            <a:r>
              <a:rPr lang="en-IN" sz="2200" b="1" u="sng" dirty="0" smtClean="0"/>
              <a:t>FDI</a:t>
            </a:r>
          </a:p>
          <a:p>
            <a:pPr marL="457200" lvl="3" indent="-342900">
              <a:spcBef>
                <a:spcPts val="0"/>
              </a:spcBef>
            </a:pPr>
            <a:r>
              <a:rPr lang="en-IN" sz="2200" b="1" dirty="0"/>
              <a:t>A clear pattern of concentration of FDI into labour intensive sectors is rather </a:t>
            </a:r>
            <a:r>
              <a:rPr lang="en-IN" sz="2200" b="1" dirty="0" smtClean="0">
                <a:solidFill>
                  <a:srgbClr val="FF0000"/>
                </a:solidFill>
              </a:rPr>
              <a:t>absent</a:t>
            </a:r>
          </a:p>
          <a:p>
            <a:pPr marL="457200" lvl="3" indent="-342900">
              <a:spcBef>
                <a:spcPts val="0"/>
              </a:spcBef>
            </a:pPr>
            <a:r>
              <a:rPr lang="en-IN" sz="2200" b="1" dirty="0" smtClean="0">
                <a:solidFill>
                  <a:srgbClr val="FF0000"/>
                </a:solidFill>
              </a:rPr>
              <a:t>3 </a:t>
            </a:r>
            <a:r>
              <a:rPr lang="en-IN" sz="2200" b="1" dirty="0">
                <a:solidFill>
                  <a:srgbClr val="FF0000"/>
                </a:solidFill>
              </a:rPr>
              <a:t>out of 4 sectors with high K-to-L have high FDI </a:t>
            </a:r>
            <a:r>
              <a:rPr lang="en-IN" sz="2200" b="1" dirty="0" smtClean="0">
                <a:solidFill>
                  <a:srgbClr val="FF0000"/>
                </a:solidFill>
              </a:rPr>
              <a:t>shares</a:t>
            </a:r>
          </a:p>
          <a:p>
            <a:pPr marL="457200" lvl="3" indent="-342900">
              <a:spcBef>
                <a:spcPts val="0"/>
              </a:spcBef>
            </a:pPr>
            <a:r>
              <a:rPr lang="en-IN" sz="2200" b="1" dirty="0" smtClean="0">
                <a:solidFill>
                  <a:srgbClr val="FF0000"/>
                </a:solidFill>
              </a:rPr>
              <a:t>Findings in sync with Sen (2008) and Wei and Balsubramanium (2015)</a:t>
            </a:r>
            <a:endParaRPr lang="en-IN" sz="2200" b="1" dirty="0">
              <a:solidFill>
                <a:srgbClr val="FF0000"/>
              </a:solidFill>
            </a:endParaRPr>
          </a:p>
          <a:p>
            <a:pPr marL="0">
              <a:spcBef>
                <a:spcPts val="0"/>
              </a:spcBef>
            </a:pPr>
            <a:endParaRPr lang="en-IN" sz="2200" b="1" dirty="0"/>
          </a:p>
          <a:p>
            <a:pPr marL="0">
              <a:spcBef>
                <a:spcPts val="0"/>
              </a:spcBef>
            </a:pPr>
            <a:endParaRPr lang="en-IN" sz="2200" b="1" dirty="0"/>
          </a:p>
          <a:p>
            <a:pPr marL="0" lvl="1">
              <a:spcBef>
                <a:spcPts val="0"/>
              </a:spcBef>
            </a:pPr>
            <a:endParaRPr lang="en-IN" sz="2200" b="1" dirty="0"/>
          </a:p>
        </p:txBody>
      </p:sp>
      <p:sp>
        <p:nvSpPr>
          <p:cNvPr id="4" name="Slide Number Placeholder 3"/>
          <p:cNvSpPr>
            <a:spLocks noGrp="1"/>
          </p:cNvSpPr>
          <p:nvPr>
            <p:ph type="sldNum" sz="quarter" idx="12"/>
          </p:nvPr>
        </p:nvSpPr>
        <p:spPr/>
        <p:txBody>
          <a:bodyPr/>
          <a:lstStyle/>
          <a:p>
            <a:fld id="{E2F1C874-9802-41B1-B9F3-87C6BC6B71E1}" type="slidenum">
              <a:rPr lang="en-US" smtClean="0"/>
              <a:pPr/>
              <a:t>12</a:t>
            </a:fld>
            <a:endParaRPr lang="en-US"/>
          </a:p>
        </p:txBody>
      </p:sp>
    </p:spTree>
    <p:extLst>
      <p:ext uri="{BB962C8B-B14F-4D97-AF65-F5344CB8AC3E}">
        <p14:creationId xmlns:p14="http://schemas.microsoft.com/office/powerpoint/2010/main" val="12515561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2272"/>
            <a:ext cx="8229600" cy="1143000"/>
          </a:xfrm>
        </p:spPr>
        <p:txBody>
          <a:bodyPr>
            <a:normAutofit/>
          </a:bodyPr>
          <a:lstStyle/>
          <a:p>
            <a:r>
              <a:rPr lang="en-IN" sz="2600" b="1" dirty="0"/>
              <a:t>Conclusions </a:t>
            </a:r>
            <a:r>
              <a:rPr lang="en-IN" sz="2600" b="1" dirty="0" smtClean="0"/>
              <a:t>and  Policy</a:t>
            </a:r>
            <a:endParaRPr lang="en-US" sz="2600" b="1" dirty="0"/>
          </a:p>
        </p:txBody>
      </p:sp>
      <p:sp>
        <p:nvSpPr>
          <p:cNvPr id="3" name="Content Placeholder 2"/>
          <p:cNvSpPr>
            <a:spLocks noGrp="1"/>
          </p:cNvSpPr>
          <p:nvPr>
            <p:ph idx="1"/>
          </p:nvPr>
        </p:nvSpPr>
        <p:spPr>
          <a:xfrm>
            <a:off x="323528" y="836712"/>
            <a:ext cx="8795320" cy="4857403"/>
          </a:xfrm>
        </p:spPr>
        <p:txBody>
          <a:bodyPr>
            <a:noAutofit/>
          </a:bodyPr>
          <a:lstStyle/>
          <a:p>
            <a:pPr>
              <a:spcBef>
                <a:spcPts val="0"/>
              </a:spcBef>
            </a:pPr>
            <a:r>
              <a:rPr lang="en-IN" sz="2200" b="1" dirty="0" smtClean="0"/>
              <a:t>Structural incoherence is confirmed </a:t>
            </a:r>
          </a:p>
          <a:p>
            <a:pPr>
              <a:spcBef>
                <a:spcPts val="0"/>
              </a:spcBef>
            </a:pPr>
            <a:r>
              <a:rPr lang="en-IN" sz="2200" b="1" dirty="0" smtClean="0"/>
              <a:t>The </a:t>
            </a:r>
            <a:r>
              <a:rPr lang="en-IN" sz="2200" b="1" dirty="0"/>
              <a:t>absence of a relationship perhaps points to </a:t>
            </a:r>
            <a:r>
              <a:rPr lang="en-IN" sz="2200" b="1" dirty="0">
                <a:solidFill>
                  <a:srgbClr val="FF0000"/>
                </a:solidFill>
              </a:rPr>
              <a:t>market failures</a:t>
            </a:r>
            <a:r>
              <a:rPr lang="en-IN" sz="2200" b="1" dirty="0"/>
              <a:t> preventing movement of labour and capital to the most </a:t>
            </a:r>
            <a:r>
              <a:rPr lang="en-IN" sz="2200" b="1" u="sng" dirty="0"/>
              <a:t>desirable sectors</a:t>
            </a:r>
          </a:p>
          <a:p>
            <a:pPr>
              <a:spcBef>
                <a:spcPts val="0"/>
              </a:spcBef>
            </a:pPr>
            <a:r>
              <a:rPr lang="en-IN" sz="2200" b="1" dirty="0"/>
              <a:t>Major exporting </a:t>
            </a:r>
            <a:r>
              <a:rPr lang="en-IN" sz="2200" b="1" dirty="0" smtClean="0"/>
              <a:t>tradables </a:t>
            </a:r>
            <a:r>
              <a:rPr lang="en-IN" sz="2200" b="1" dirty="0"/>
              <a:t>are not the most labour intensive sectors, indicating  a mis-match  vis-a-vis the endowments</a:t>
            </a:r>
          </a:p>
          <a:p>
            <a:pPr>
              <a:spcBef>
                <a:spcPts val="0"/>
              </a:spcBef>
            </a:pPr>
            <a:r>
              <a:rPr lang="en-IN" sz="2200" b="1" dirty="0" smtClean="0">
                <a:solidFill>
                  <a:srgbClr val="FF0000"/>
                </a:solidFill>
              </a:rPr>
              <a:t>Capital </a:t>
            </a:r>
            <a:r>
              <a:rPr lang="en-IN" sz="2200" b="1" dirty="0">
                <a:solidFill>
                  <a:srgbClr val="FF0000"/>
                </a:solidFill>
              </a:rPr>
              <a:t>intensive nature of FDI </a:t>
            </a:r>
            <a:r>
              <a:rPr lang="en-IN" sz="2200" b="1" dirty="0"/>
              <a:t>despite the a priori labour endowments </a:t>
            </a:r>
            <a:endParaRPr lang="en-IN" sz="2200" b="1" dirty="0" smtClean="0"/>
          </a:p>
          <a:p>
            <a:pPr>
              <a:spcBef>
                <a:spcPts val="0"/>
              </a:spcBef>
            </a:pPr>
            <a:r>
              <a:rPr lang="en-IN" sz="2200" b="1" dirty="0" smtClean="0"/>
              <a:t>This </a:t>
            </a:r>
            <a:r>
              <a:rPr lang="en-IN" sz="2200" b="1" dirty="0"/>
              <a:t>explains the </a:t>
            </a:r>
            <a:r>
              <a:rPr lang="en-IN" sz="2200" b="1" dirty="0">
                <a:solidFill>
                  <a:srgbClr val="FF0000"/>
                </a:solidFill>
              </a:rPr>
              <a:t>weak employment effect of FDI in </a:t>
            </a:r>
            <a:r>
              <a:rPr lang="en-IN" sz="2200" b="1" dirty="0" smtClean="0">
                <a:solidFill>
                  <a:srgbClr val="FF0000"/>
                </a:solidFill>
              </a:rPr>
              <a:t>India</a:t>
            </a:r>
          </a:p>
          <a:p>
            <a:pPr marL="0" indent="0">
              <a:spcBef>
                <a:spcPts val="0"/>
              </a:spcBef>
              <a:buNone/>
            </a:pPr>
            <a:endParaRPr lang="en-IN" sz="2200" b="1" u="sng" dirty="0" smtClean="0"/>
          </a:p>
          <a:p>
            <a:pPr marL="0" indent="0">
              <a:spcBef>
                <a:spcPts val="0"/>
              </a:spcBef>
              <a:buNone/>
            </a:pPr>
            <a:r>
              <a:rPr lang="en-IN" sz="2200" b="1" u="sng" dirty="0" smtClean="0"/>
              <a:t>Policy implications</a:t>
            </a:r>
          </a:p>
          <a:p>
            <a:pPr marL="457200" indent="-457200">
              <a:spcBef>
                <a:spcPts val="0"/>
              </a:spcBef>
              <a:buFont typeface="+mj-lt"/>
              <a:buAutoNum type="arabicPeriod"/>
            </a:pPr>
            <a:r>
              <a:rPr lang="en-IN" sz="2200" b="1" dirty="0" smtClean="0"/>
              <a:t>Apparently</a:t>
            </a:r>
            <a:r>
              <a:rPr lang="en-IN" sz="2200" b="1" dirty="0"/>
              <a:t>, </a:t>
            </a:r>
            <a:r>
              <a:rPr lang="en-IN" sz="2200" b="1" dirty="0">
                <a:solidFill>
                  <a:srgbClr val="FF0000"/>
                </a:solidFill>
              </a:rPr>
              <a:t>FDI may be not </a:t>
            </a:r>
            <a:r>
              <a:rPr lang="en-IN" sz="2200" b="1" i="1" dirty="0">
                <a:solidFill>
                  <a:srgbClr val="FF0000"/>
                </a:solidFill>
              </a:rPr>
              <a:t>the</a:t>
            </a:r>
            <a:r>
              <a:rPr lang="en-IN" sz="2200" b="1" dirty="0">
                <a:solidFill>
                  <a:srgbClr val="FF0000"/>
                </a:solidFill>
              </a:rPr>
              <a:t> solution </a:t>
            </a:r>
            <a:r>
              <a:rPr lang="en-IN" sz="2200" b="1" dirty="0"/>
              <a:t>to employment </a:t>
            </a:r>
            <a:r>
              <a:rPr lang="en-IN" sz="2200" b="1" dirty="0" smtClean="0"/>
              <a:t>problem</a:t>
            </a:r>
          </a:p>
          <a:p>
            <a:pPr marL="457200" indent="-457200">
              <a:spcBef>
                <a:spcPts val="0"/>
              </a:spcBef>
              <a:buFont typeface="+mj-lt"/>
              <a:buAutoNum type="arabicPeriod"/>
            </a:pPr>
            <a:r>
              <a:rPr lang="en-GB" sz="2200" b="1" dirty="0" smtClean="0"/>
              <a:t>Reversal of capital </a:t>
            </a:r>
            <a:r>
              <a:rPr lang="en-GB" sz="2200" b="1" dirty="0"/>
              <a:t>use appears infeasible. Therefore, </a:t>
            </a:r>
            <a:r>
              <a:rPr lang="en-GB" sz="2200" b="1" dirty="0" smtClean="0">
                <a:solidFill>
                  <a:srgbClr val="FF0000"/>
                </a:solidFill>
              </a:rPr>
              <a:t>concentrate </a:t>
            </a:r>
            <a:r>
              <a:rPr lang="en-GB" sz="2200" b="1" dirty="0">
                <a:solidFill>
                  <a:srgbClr val="FF0000"/>
                </a:solidFill>
              </a:rPr>
              <a:t>on the labour implications of capital </a:t>
            </a:r>
            <a:r>
              <a:rPr lang="en-GB" sz="2200" b="1" dirty="0" smtClean="0">
                <a:solidFill>
                  <a:srgbClr val="FF0000"/>
                </a:solidFill>
              </a:rPr>
              <a:t>use</a:t>
            </a:r>
            <a:r>
              <a:rPr lang="en-GB" sz="2200" b="1" dirty="0" smtClean="0"/>
              <a:t> through:</a:t>
            </a:r>
            <a:endParaRPr lang="en-IN" sz="2200" b="1" dirty="0" smtClean="0"/>
          </a:p>
          <a:p>
            <a:pPr marL="857250" lvl="1" indent="-457200">
              <a:spcBef>
                <a:spcPts val="0"/>
              </a:spcBef>
            </a:pPr>
            <a:r>
              <a:rPr lang="en-IN" sz="2200" b="1" dirty="0" smtClean="0"/>
              <a:t>Educate labour through </a:t>
            </a:r>
            <a:r>
              <a:rPr lang="en-IN" sz="2200" b="1" dirty="0"/>
              <a:t>continuous </a:t>
            </a:r>
            <a:r>
              <a:rPr lang="en-IN" sz="2200" b="1" dirty="0" smtClean="0"/>
              <a:t>programmes</a:t>
            </a:r>
          </a:p>
          <a:p>
            <a:pPr marL="857250" lvl="1" indent="-457200">
              <a:spcBef>
                <a:spcPts val="0"/>
              </a:spcBef>
            </a:pPr>
            <a:r>
              <a:rPr lang="en-IN" sz="2200" b="1" dirty="0"/>
              <a:t>Upgrade and diversify the </a:t>
            </a:r>
            <a:r>
              <a:rPr lang="en-IN" sz="2200" b="1" dirty="0" smtClean="0">
                <a:solidFill>
                  <a:srgbClr val="FF0000"/>
                </a:solidFill>
              </a:rPr>
              <a:t>existing </a:t>
            </a:r>
            <a:r>
              <a:rPr lang="en-IN" sz="2200" b="1" dirty="0">
                <a:solidFill>
                  <a:srgbClr val="FF0000"/>
                </a:solidFill>
              </a:rPr>
              <a:t>skill base for </a:t>
            </a:r>
            <a:r>
              <a:rPr lang="en-IN" sz="2200" b="1" dirty="0" smtClean="0">
                <a:solidFill>
                  <a:srgbClr val="FF0000"/>
                </a:solidFill>
              </a:rPr>
              <a:t>compatability </a:t>
            </a:r>
            <a:r>
              <a:rPr lang="en-IN" sz="2200" b="1" dirty="0">
                <a:solidFill>
                  <a:srgbClr val="FF0000"/>
                </a:solidFill>
              </a:rPr>
              <a:t>with capital </a:t>
            </a:r>
            <a:r>
              <a:rPr lang="en-IN" sz="2200" b="1" dirty="0" smtClean="0">
                <a:solidFill>
                  <a:srgbClr val="FF0000"/>
                </a:solidFill>
              </a:rPr>
              <a:t>intensive </a:t>
            </a:r>
            <a:r>
              <a:rPr lang="en-IN" sz="2200" b="1" dirty="0">
                <a:solidFill>
                  <a:srgbClr val="FF0000"/>
                </a:solidFill>
              </a:rPr>
              <a:t>economy</a:t>
            </a:r>
          </a:p>
          <a:p>
            <a:pPr marL="857250" lvl="1" indent="-457200">
              <a:spcBef>
                <a:spcPts val="0"/>
              </a:spcBef>
            </a:pPr>
            <a:r>
              <a:rPr lang="en-IN" sz="2200" b="1" dirty="0"/>
              <a:t>Labour has to be trained for </a:t>
            </a:r>
            <a:r>
              <a:rPr lang="en-IN" sz="2200" b="1" dirty="0">
                <a:solidFill>
                  <a:srgbClr val="FF0000"/>
                </a:solidFill>
              </a:rPr>
              <a:t>adaptivenss and flexibility</a:t>
            </a:r>
          </a:p>
          <a:p>
            <a:pPr>
              <a:spcBef>
                <a:spcPts val="0"/>
              </a:spcBef>
            </a:pPr>
            <a:endParaRPr lang="en-US" sz="2200" b="1" dirty="0"/>
          </a:p>
          <a:p>
            <a:pPr>
              <a:spcBef>
                <a:spcPts val="0"/>
              </a:spcBef>
            </a:pPr>
            <a:endParaRPr lang="en-IN" sz="2200" b="1" dirty="0"/>
          </a:p>
          <a:p>
            <a:pPr>
              <a:spcBef>
                <a:spcPts val="0"/>
              </a:spcBef>
            </a:pPr>
            <a:endParaRPr lang="en-IN" sz="2200" b="1" dirty="0"/>
          </a:p>
          <a:p>
            <a:pPr>
              <a:spcBef>
                <a:spcPts val="0"/>
              </a:spcBef>
            </a:pPr>
            <a:endParaRPr lang="en-IN" sz="2200" b="1" dirty="0">
              <a:solidFill>
                <a:srgbClr val="FF0000"/>
              </a:solidFill>
            </a:endParaRPr>
          </a:p>
        </p:txBody>
      </p:sp>
      <p:sp>
        <p:nvSpPr>
          <p:cNvPr id="4" name="Slide Number Placeholder 3"/>
          <p:cNvSpPr>
            <a:spLocks noGrp="1"/>
          </p:cNvSpPr>
          <p:nvPr>
            <p:ph type="sldNum" sz="quarter" idx="12"/>
          </p:nvPr>
        </p:nvSpPr>
        <p:spPr/>
        <p:txBody>
          <a:bodyPr/>
          <a:lstStyle/>
          <a:p>
            <a:fld id="{E2F1C874-9802-41B1-B9F3-87C6BC6B71E1}"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p:cNvSpPr>
          <p:nvPr>
            <p:ph type="title"/>
          </p:nvPr>
        </p:nvSpPr>
        <p:spPr/>
        <p:txBody>
          <a:bodyPr/>
          <a:lstStyle/>
          <a:p>
            <a:pPr eaLnBrk="1" hangingPunct="1"/>
            <a:endParaRPr lang="en-US" altLang="en-US"/>
          </a:p>
        </p:txBody>
      </p:sp>
      <p:sp>
        <p:nvSpPr>
          <p:cNvPr id="35844" name="Rectangle 3"/>
          <p:cNvSpPr>
            <a:spLocks noGrp="1"/>
          </p:cNvSpPr>
          <p:nvPr>
            <p:ph idx="1"/>
          </p:nvPr>
        </p:nvSpPr>
        <p:spPr/>
        <p:txBody>
          <a:bodyPr/>
          <a:lstStyle/>
          <a:p>
            <a:pPr algn="ctr" eaLnBrk="1" hangingPunct="1"/>
            <a:endParaRPr lang="en-US" altLang="en-US" sz="3600" dirty="0">
              <a:latin typeface="Arial" pitchFamily="34" charset="0"/>
            </a:endParaRPr>
          </a:p>
          <a:p>
            <a:pPr algn="ctr" eaLnBrk="1" hangingPunct="1"/>
            <a:endParaRPr lang="en-US" altLang="en-US" sz="3600" dirty="0">
              <a:latin typeface="Arial" pitchFamily="34" charset="0"/>
            </a:endParaRPr>
          </a:p>
          <a:p>
            <a:pPr algn="ctr" eaLnBrk="1" hangingPunct="1">
              <a:buFont typeface="Arial" pitchFamily="34" charset="0"/>
              <a:buNone/>
            </a:pPr>
            <a:r>
              <a:rPr lang="en-US" altLang="en-US" sz="3600" b="1" dirty="0">
                <a:latin typeface="Arial" pitchFamily="34" charset="0"/>
              </a:rPr>
              <a:t>Thank You.</a:t>
            </a:r>
          </a:p>
        </p:txBody>
      </p:sp>
      <p:sp>
        <p:nvSpPr>
          <p:cNvPr id="35842" name="Slide Number Placeholder 5"/>
          <p:cNvSpPr>
            <a:spLocks noGrp="1"/>
          </p:cNvSpPr>
          <p:nvPr>
            <p:ph type="sldNum" sz="quarter" idx="12"/>
          </p:nvPr>
        </p:nvSpPr>
        <p:spPr bwMode="auto">
          <a:noFill/>
          <a:ln>
            <a:miter lim="800000"/>
            <a:headEnd/>
            <a:tailEnd/>
          </a:ln>
        </p:spPr>
        <p:txBody>
          <a:bodyPr/>
          <a:lstStyle/>
          <a:p>
            <a:fld id="{B109A421-0833-4F90-87D6-1755085291DA}" type="slidenum">
              <a:rPr lang="en-US" altLang="en-US" smtClean="0"/>
              <a:pPr/>
              <a:t>14</a:t>
            </a:fld>
            <a:endParaRPr lang="en-US"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408"/>
            <a:ext cx="8229600" cy="1143000"/>
          </a:xfrm>
        </p:spPr>
        <p:txBody>
          <a:bodyPr>
            <a:normAutofit/>
          </a:bodyPr>
          <a:lstStyle/>
          <a:p>
            <a:r>
              <a:rPr lang="en-IN" sz="2600" b="1" dirty="0" smtClean="0"/>
              <a:t>Keywords: Definition </a:t>
            </a:r>
            <a:r>
              <a:rPr lang="en-IN" sz="2600" b="1" dirty="0"/>
              <a:t>and issues</a:t>
            </a:r>
            <a:endParaRPr lang="en-US" sz="2600" b="1" dirty="0"/>
          </a:p>
        </p:txBody>
      </p:sp>
      <p:sp>
        <p:nvSpPr>
          <p:cNvPr id="3" name="Content Placeholder 2"/>
          <p:cNvSpPr>
            <a:spLocks noGrp="1"/>
          </p:cNvSpPr>
          <p:nvPr>
            <p:ph idx="1"/>
          </p:nvPr>
        </p:nvSpPr>
        <p:spPr>
          <a:xfrm>
            <a:off x="457200" y="476672"/>
            <a:ext cx="8507288" cy="5688632"/>
          </a:xfrm>
        </p:spPr>
        <p:txBody>
          <a:bodyPr>
            <a:noAutofit/>
          </a:bodyPr>
          <a:lstStyle/>
          <a:p>
            <a:pPr marL="0" indent="0">
              <a:buNone/>
            </a:pPr>
            <a:r>
              <a:rPr lang="en-IN" sz="2000" b="1" u="sng" dirty="0" smtClean="0">
                <a:solidFill>
                  <a:srgbClr val="FF0000"/>
                </a:solidFill>
                <a:latin typeface="Calibri"/>
                <a:cs typeface="Calibri"/>
              </a:rPr>
              <a:t>Tradables</a:t>
            </a:r>
          </a:p>
          <a:p>
            <a:r>
              <a:rPr lang="en-IN" sz="2000" b="1" dirty="0" smtClean="0">
                <a:latin typeface="Calibri"/>
                <a:cs typeface="Calibri"/>
              </a:rPr>
              <a:t>What </a:t>
            </a:r>
            <a:r>
              <a:rPr lang="en-IN" sz="2000" b="1" dirty="0">
                <a:latin typeface="Calibri"/>
                <a:cs typeface="Calibri"/>
              </a:rPr>
              <a:t>are tradable and non-</a:t>
            </a:r>
            <a:r>
              <a:rPr lang="en-IN" sz="2000" b="1" dirty="0" smtClean="0">
                <a:latin typeface="Calibri"/>
                <a:cs typeface="Calibri"/>
              </a:rPr>
              <a:t>tradables </a:t>
            </a:r>
          </a:p>
          <a:p>
            <a:r>
              <a:rPr lang="en-IN" sz="2000" b="1" dirty="0" smtClean="0">
                <a:latin typeface="Calibri"/>
                <a:cs typeface="Calibri"/>
              </a:rPr>
              <a:t>Why distinguish tradables (due to their attractiveness) , but not discount non-tradables </a:t>
            </a:r>
            <a:r>
              <a:rPr lang="en-IN" sz="2000" b="1" dirty="0">
                <a:cs typeface="Calibri"/>
              </a:rPr>
              <a:t>(Tinbergen, 1967</a:t>
            </a:r>
            <a:r>
              <a:rPr lang="en-IN" sz="2000" b="1" dirty="0" smtClean="0">
                <a:cs typeface="Calibri"/>
              </a:rPr>
              <a:t>)</a:t>
            </a:r>
            <a:endParaRPr lang="en-IN" sz="2000" b="1" dirty="0">
              <a:latin typeface="Calibri"/>
              <a:cs typeface="Calibri"/>
            </a:endParaRPr>
          </a:p>
          <a:p>
            <a:r>
              <a:rPr lang="en-IN" sz="2000" b="1" dirty="0" smtClean="0">
                <a:latin typeface="Calibri"/>
                <a:cs typeface="Calibri"/>
              </a:rPr>
              <a:t>Global </a:t>
            </a:r>
            <a:r>
              <a:rPr lang="en-IN" sz="2000" b="1" dirty="0">
                <a:latin typeface="Calibri"/>
                <a:cs typeface="Calibri"/>
              </a:rPr>
              <a:t>competition </a:t>
            </a:r>
            <a:r>
              <a:rPr lang="en-IN" sz="2000" b="1" dirty="0" smtClean="0">
                <a:latin typeface="Calibri"/>
                <a:cs typeface="Calibri"/>
              </a:rPr>
              <a:t>in a </a:t>
            </a:r>
            <a:r>
              <a:rPr lang="en-IN" sz="2000" b="1" dirty="0" smtClean="0">
                <a:cs typeface="Calibri"/>
              </a:rPr>
              <a:t>tradable can </a:t>
            </a:r>
            <a:r>
              <a:rPr lang="en-IN" sz="2000" b="1" dirty="0">
                <a:latin typeface="Calibri"/>
                <a:cs typeface="Calibri"/>
              </a:rPr>
              <a:t>impact the non-tradable industry</a:t>
            </a:r>
          </a:p>
          <a:p>
            <a:pPr lvl="1"/>
            <a:r>
              <a:rPr lang="en-IN" sz="2000" b="1" dirty="0">
                <a:latin typeface="Calibri"/>
                <a:cs typeface="Calibri"/>
              </a:rPr>
              <a:t>e.g. Electricity used in metal product manufacturing, can be affected form global demand of metal products.</a:t>
            </a:r>
          </a:p>
          <a:p>
            <a:r>
              <a:rPr lang="en-IN" sz="2000" b="1" dirty="0">
                <a:latin typeface="Calibri"/>
                <a:cs typeface="Calibri"/>
              </a:rPr>
              <a:t>Level of investment depends on tradable </a:t>
            </a:r>
            <a:r>
              <a:rPr lang="en-IN" sz="2000" b="1" dirty="0" smtClean="0">
                <a:latin typeface="Calibri"/>
                <a:cs typeface="Calibri"/>
              </a:rPr>
              <a:t>sector (K intensity, market, income elasticity)s</a:t>
            </a:r>
          </a:p>
          <a:p>
            <a:pPr marL="0" indent="0">
              <a:spcBef>
                <a:spcPts val="2000"/>
              </a:spcBef>
              <a:buNone/>
            </a:pPr>
            <a:r>
              <a:rPr lang="en-IN" sz="2000" b="1" u="sng" dirty="0" smtClean="0">
                <a:solidFill>
                  <a:srgbClr val="FF0000"/>
                </a:solidFill>
                <a:latin typeface="Calibri"/>
                <a:cs typeface="Calibri"/>
              </a:rPr>
              <a:t>Factor proportions </a:t>
            </a:r>
            <a:r>
              <a:rPr lang="en-IN" sz="2000" b="1" dirty="0" smtClean="0">
                <a:latin typeface="Calibri"/>
                <a:cs typeface="Calibri"/>
              </a:rPr>
              <a:t>– amount of productive factor used in a unit of output</a:t>
            </a:r>
          </a:p>
          <a:p>
            <a:pPr marL="0" indent="0">
              <a:spcBef>
                <a:spcPts val="2000"/>
              </a:spcBef>
              <a:buNone/>
            </a:pPr>
            <a:r>
              <a:rPr lang="en-IN" sz="2000" b="1" u="sng" dirty="0" smtClean="0">
                <a:solidFill>
                  <a:srgbClr val="FF0000"/>
                </a:solidFill>
                <a:latin typeface="Calibri"/>
                <a:cs typeface="Calibri"/>
              </a:rPr>
              <a:t>Structural coherence </a:t>
            </a:r>
            <a:r>
              <a:rPr lang="en-IN" sz="2000" b="1" dirty="0">
                <a:latin typeface="Calibri"/>
                <a:cs typeface="Calibri"/>
              </a:rPr>
              <a:t>–</a:t>
            </a:r>
            <a:r>
              <a:rPr lang="en-IN" sz="2000" b="1" dirty="0" smtClean="0">
                <a:latin typeface="Calibri"/>
                <a:cs typeface="Calibri"/>
              </a:rPr>
              <a:t>  </a:t>
            </a:r>
            <a:r>
              <a:rPr lang="en-GB" sz="2000" b="1" dirty="0" smtClean="0">
                <a:latin typeface="Calibri"/>
                <a:cs typeface="Calibri"/>
              </a:rPr>
              <a:t>degree to which the composition of a structural indicator is aligned with factor proportions</a:t>
            </a:r>
            <a:r>
              <a:rPr lang="en-US" sz="2000" b="1" dirty="0" smtClean="0">
                <a:latin typeface="Calibri"/>
                <a:cs typeface="Calibri"/>
              </a:rPr>
              <a:t> </a:t>
            </a:r>
            <a:endParaRPr lang="en-IN" sz="2000" b="1" dirty="0" smtClean="0">
              <a:latin typeface="Calibri"/>
              <a:cs typeface="Calibri"/>
            </a:endParaRPr>
          </a:p>
          <a:p>
            <a:r>
              <a:rPr lang="en-IN" sz="2000" b="1" dirty="0" smtClean="0">
                <a:latin typeface="Calibri"/>
                <a:cs typeface="Calibri"/>
              </a:rPr>
              <a:t>Strucutral coherence matters (Che, 2012; Chenery 1979, Ju, Lin &amp; Wang, 2008): sub-optimal growth; </a:t>
            </a:r>
          </a:p>
          <a:p>
            <a:r>
              <a:rPr lang="en-IN" sz="2000" b="1" dirty="0">
                <a:latin typeface="Calibri"/>
                <a:cs typeface="Calibri"/>
              </a:rPr>
              <a:t>R</a:t>
            </a:r>
            <a:r>
              <a:rPr lang="en-IN" sz="2000" b="1" dirty="0" smtClean="0">
                <a:latin typeface="Calibri"/>
                <a:cs typeface="Calibri"/>
              </a:rPr>
              <a:t>easons for incoherence (regulations, competition, technology)</a:t>
            </a:r>
          </a:p>
          <a:p>
            <a:r>
              <a:rPr lang="en-US" sz="2000" b="1" dirty="0">
                <a:latin typeface="Calibri"/>
                <a:cs typeface="Calibri"/>
              </a:rPr>
              <a:t>But even before we come to identify the causes, </a:t>
            </a:r>
            <a:endParaRPr lang="en-US" sz="2000" b="1" dirty="0" smtClean="0">
              <a:latin typeface="Calibri"/>
              <a:cs typeface="Calibri"/>
            </a:endParaRPr>
          </a:p>
          <a:p>
            <a:pPr marL="0" indent="0">
              <a:buNone/>
            </a:pPr>
            <a:r>
              <a:rPr lang="en-US" sz="2000" b="1" dirty="0">
                <a:latin typeface="Calibri"/>
                <a:cs typeface="Calibri"/>
              </a:rPr>
              <a:t> </a:t>
            </a:r>
            <a:r>
              <a:rPr lang="en-US" sz="2000" b="1" dirty="0" smtClean="0">
                <a:latin typeface="Calibri"/>
                <a:cs typeface="Calibri"/>
              </a:rPr>
              <a:t>     it </a:t>
            </a:r>
            <a:r>
              <a:rPr lang="en-US" sz="2000" b="1" dirty="0">
                <a:latin typeface="Calibri"/>
                <a:cs typeface="Calibri"/>
              </a:rPr>
              <a:t>is important to </a:t>
            </a:r>
            <a:r>
              <a:rPr lang="en-US" sz="2000" b="1" u="sng" dirty="0">
                <a:solidFill>
                  <a:srgbClr val="FF0000"/>
                </a:solidFill>
                <a:latin typeface="Calibri"/>
                <a:cs typeface="Calibri"/>
              </a:rPr>
              <a:t>establish the presence of incoherence</a:t>
            </a:r>
          </a:p>
          <a:p>
            <a:endParaRPr lang="en-US" sz="2000" b="1" dirty="0">
              <a:latin typeface="Calibri"/>
              <a:cs typeface="Calibri"/>
            </a:endParaRPr>
          </a:p>
        </p:txBody>
      </p:sp>
      <p:sp>
        <p:nvSpPr>
          <p:cNvPr id="4" name="Slide Number Placeholder 3"/>
          <p:cNvSpPr>
            <a:spLocks noGrp="1"/>
          </p:cNvSpPr>
          <p:nvPr>
            <p:ph type="sldNum" sz="quarter" idx="12"/>
          </p:nvPr>
        </p:nvSpPr>
        <p:spPr/>
        <p:txBody>
          <a:bodyPr/>
          <a:lstStyle/>
          <a:p>
            <a:fld id="{E2F1C874-9802-41B1-B9F3-87C6BC6B71E1}"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EF07FCE-2B58-4A1D-B137-3FA93A465E67}"/>
              </a:ext>
            </a:extLst>
          </p:cNvPr>
          <p:cNvSpPr>
            <a:spLocks noGrp="1"/>
          </p:cNvSpPr>
          <p:nvPr>
            <p:ph type="title"/>
          </p:nvPr>
        </p:nvSpPr>
        <p:spPr>
          <a:xfrm>
            <a:off x="0" y="53752"/>
            <a:ext cx="9144000" cy="1143000"/>
          </a:xfrm>
        </p:spPr>
        <p:txBody>
          <a:bodyPr>
            <a:normAutofit/>
          </a:bodyPr>
          <a:lstStyle/>
          <a:p>
            <a:r>
              <a:rPr lang="en-IN" sz="2600" b="1" dirty="0" smtClean="0"/>
              <a:t>Motivation, Gaps and  Contribution of the study</a:t>
            </a:r>
            <a:endParaRPr lang="en-IN" sz="2600" b="1" dirty="0"/>
          </a:p>
        </p:txBody>
      </p:sp>
      <p:sp>
        <p:nvSpPr>
          <p:cNvPr id="3" name="Content Placeholder 2">
            <a:extLst>
              <a:ext uri="{FF2B5EF4-FFF2-40B4-BE49-F238E27FC236}">
                <a16:creationId xmlns="" xmlns:a16="http://schemas.microsoft.com/office/drawing/2014/main" id="{FCADF3B1-D3BE-4243-A663-D969B3940496}"/>
              </a:ext>
            </a:extLst>
          </p:cNvPr>
          <p:cNvSpPr>
            <a:spLocks noGrp="1"/>
          </p:cNvSpPr>
          <p:nvPr>
            <p:ph idx="1"/>
          </p:nvPr>
        </p:nvSpPr>
        <p:spPr>
          <a:xfrm>
            <a:off x="323528" y="980728"/>
            <a:ext cx="8640960" cy="5733256"/>
          </a:xfrm>
        </p:spPr>
        <p:txBody>
          <a:bodyPr>
            <a:normAutofit fontScale="92500" lnSpcReduction="10000"/>
          </a:bodyPr>
          <a:lstStyle/>
          <a:p>
            <a:pPr marL="0" indent="0">
              <a:buNone/>
            </a:pPr>
            <a:r>
              <a:rPr lang="en-IN" sz="2400" b="1" u="sng" dirty="0" smtClean="0">
                <a:latin typeface="+mj-lt"/>
              </a:rPr>
              <a:t>Motivation</a:t>
            </a:r>
          </a:p>
          <a:p>
            <a:pPr marL="457200" indent="-457200">
              <a:buFont typeface="+mj-lt"/>
              <a:buAutoNum type="arabicPeriod"/>
            </a:pPr>
            <a:r>
              <a:rPr lang="en-IN" sz="2400" b="1" dirty="0"/>
              <a:t>Increasing K, absent growth in </a:t>
            </a:r>
            <a:r>
              <a:rPr lang="en-IN" sz="2400" b="1" dirty="0" smtClean="0"/>
              <a:t>manufacturing (no breakthrough)</a:t>
            </a:r>
          </a:p>
          <a:p>
            <a:pPr marL="457200" indent="-457200">
              <a:buFont typeface="+mj-lt"/>
              <a:buAutoNum type="arabicPeriod"/>
            </a:pPr>
            <a:r>
              <a:rPr lang="en-IN" sz="2400" b="1" dirty="0" smtClean="0">
                <a:latin typeface="+mj-lt"/>
              </a:rPr>
              <a:t>Increasing FDI, but no gains in  employment opportunities</a:t>
            </a:r>
          </a:p>
          <a:p>
            <a:pPr marL="457200" indent="-457200">
              <a:buFont typeface="+mj-lt"/>
              <a:buAutoNum type="arabicPeriod"/>
            </a:pPr>
            <a:r>
              <a:rPr lang="en-IN" sz="2400" b="1" dirty="0" smtClean="0">
                <a:latin typeface="+mj-lt"/>
              </a:rPr>
              <a:t>Exsistence of skill mis-match (for unskilled labour – DLF, Reliance)</a:t>
            </a:r>
          </a:p>
          <a:p>
            <a:pPr marL="0" indent="0">
              <a:spcBef>
                <a:spcPts val="2500"/>
              </a:spcBef>
              <a:buNone/>
            </a:pPr>
            <a:r>
              <a:rPr lang="en-IN" sz="2400" b="1" u="sng" dirty="0" smtClean="0">
                <a:latin typeface="+mj-lt"/>
              </a:rPr>
              <a:t>Gaps</a:t>
            </a:r>
            <a:r>
              <a:rPr lang="en-IN" sz="2400" b="1" dirty="0" smtClean="0">
                <a:latin typeface="+mj-lt"/>
              </a:rPr>
              <a:t> - Exisiting studies focus in a limited manner on (narrow view): </a:t>
            </a:r>
          </a:p>
          <a:p>
            <a:pPr marL="457200" indent="-457200">
              <a:buFont typeface="+mj-lt"/>
              <a:buAutoNum type="arabicPeriod"/>
            </a:pPr>
            <a:r>
              <a:rPr lang="en-IN" sz="2400" b="1" dirty="0">
                <a:latin typeface="+mj-lt"/>
              </a:rPr>
              <a:t>S</a:t>
            </a:r>
            <a:r>
              <a:rPr lang="en-IN" sz="2400" b="1" dirty="0" smtClean="0">
                <a:latin typeface="+mj-lt"/>
              </a:rPr>
              <a:t>ectors (manufacturing)</a:t>
            </a:r>
          </a:p>
          <a:p>
            <a:pPr marL="457200" indent="-457200">
              <a:buFont typeface="+mj-lt"/>
              <a:buAutoNum type="arabicPeriod"/>
            </a:pPr>
            <a:r>
              <a:rPr lang="en-IN" sz="2400" b="1" dirty="0">
                <a:latin typeface="+mj-lt"/>
              </a:rPr>
              <a:t>S</a:t>
            </a:r>
            <a:r>
              <a:rPr lang="en-IN" sz="2400" b="1" dirty="0" smtClean="0">
                <a:latin typeface="+mj-lt"/>
              </a:rPr>
              <a:t>egments (organised)</a:t>
            </a:r>
          </a:p>
          <a:p>
            <a:pPr marL="457200" indent="-457200">
              <a:buFont typeface="+mj-lt"/>
              <a:buAutoNum type="arabicPeriod"/>
            </a:pPr>
            <a:r>
              <a:rPr lang="en-IN" sz="2400" b="1" dirty="0">
                <a:latin typeface="+mj-lt"/>
              </a:rPr>
              <a:t>I</a:t>
            </a:r>
            <a:r>
              <a:rPr lang="en-IN" sz="2400" b="1" dirty="0" smtClean="0">
                <a:latin typeface="+mj-lt"/>
              </a:rPr>
              <a:t>gnore intersectoral linkages (importance emphasised in literature,</a:t>
            </a:r>
            <a:r>
              <a:rPr lang="en-IN" sz="2400" b="1" dirty="0" smtClean="0">
                <a:solidFill>
                  <a:srgbClr val="FF0000"/>
                </a:solidFill>
                <a:latin typeface="+mj-lt"/>
              </a:rPr>
              <a:t> MAINSTAY</a:t>
            </a:r>
            <a:r>
              <a:rPr lang="en-IN" sz="2400" b="1" dirty="0" smtClean="0">
                <a:latin typeface="+mj-lt"/>
              </a:rPr>
              <a:t>) </a:t>
            </a:r>
          </a:p>
          <a:p>
            <a:pPr marL="0" indent="0">
              <a:spcBef>
                <a:spcPts val="2500"/>
              </a:spcBef>
              <a:buNone/>
            </a:pPr>
            <a:r>
              <a:rPr lang="en-IN" sz="2400" b="1" u="sng" dirty="0" smtClean="0">
                <a:latin typeface="+mj-lt"/>
              </a:rPr>
              <a:t>Contribution of the study </a:t>
            </a:r>
          </a:p>
          <a:p>
            <a:pPr marL="457200" indent="-457200">
              <a:buFont typeface="+mj-lt"/>
              <a:buAutoNum type="arabicPeriod"/>
            </a:pPr>
            <a:r>
              <a:rPr lang="en-IN" sz="2400" b="1" dirty="0" smtClean="0">
                <a:latin typeface="+mj-lt"/>
              </a:rPr>
              <a:t>Revisit factor prorpotions for tradables providing a general equilibrium sense to the analysis</a:t>
            </a:r>
          </a:p>
          <a:p>
            <a:pPr marL="457200" indent="-457200">
              <a:buFont typeface="+mj-lt"/>
              <a:buAutoNum type="arabicPeriod"/>
            </a:pPr>
            <a:r>
              <a:rPr lang="en-IN" sz="2400" b="1" dirty="0" smtClean="0">
                <a:latin typeface="+mj-lt"/>
              </a:rPr>
              <a:t>Generate benchmark estimates for the economy and sectors</a:t>
            </a:r>
          </a:p>
          <a:p>
            <a:pPr marL="457200" indent="-457200">
              <a:buFont typeface="+mj-lt"/>
              <a:buAutoNum type="arabicPeriod"/>
            </a:pPr>
            <a:r>
              <a:rPr lang="en-IN" sz="2400" b="1" dirty="0" smtClean="0">
                <a:latin typeface="+mj-lt"/>
              </a:rPr>
              <a:t>Establish the absence of coherence as growth bottleneck</a:t>
            </a:r>
          </a:p>
        </p:txBody>
      </p:sp>
      <p:sp>
        <p:nvSpPr>
          <p:cNvPr id="4" name="Slide Number Placeholder 3"/>
          <p:cNvSpPr>
            <a:spLocks noGrp="1"/>
          </p:cNvSpPr>
          <p:nvPr>
            <p:ph type="sldNum" sz="quarter" idx="12"/>
          </p:nvPr>
        </p:nvSpPr>
        <p:spPr/>
        <p:txBody>
          <a:bodyPr/>
          <a:lstStyle/>
          <a:p>
            <a:fld id="{E2F1C874-9802-41B1-B9F3-87C6BC6B71E1}" type="slidenum">
              <a:rPr lang="en-US" smtClean="0"/>
              <a:pPr/>
              <a:t>3</a:t>
            </a:fld>
            <a:endParaRPr lang="en-US"/>
          </a:p>
        </p:txBody>
      </p:sp>
    </p:spTree>
    <p:extLst>
      <p:ext uri="{BB962C8B-B14F-4D97-AF65-F5344CB8AC3E}">
        <p14:creationId xmlns:p14="http://schemas.microsoft.com/office/powerpoint/2010/main" val="975998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n-IN" sz="2600" b="1" dirty="0"/>
              <a:t>Semi </a:t>
            </a:r>
            <a:r>
              <a:rPr lang="en-IN" sz="2600" b="1" dirty="0" smtClean="0"/>
              <a:t>Input-Output </a:t>
            </a:r>
            <a:r>
              <a:rPr lang="en-IN" sz="2600" b="1" dirty="0"/>
              <a:t>m</a:t>
            </a:r>
            <a:r>
              <a:rPr lang="en-IN" sz="2600" b="1" dirty="0" smtClean="0"/>
              <a:t>ethod</a:t>
            </a:r>
            <a:endParaRPr lang="en-US" sz="2600" b="1" dirty="0"/>
          </a:p>
        </p:txBody>
      </p:sp>
      <p:sp>
        <p:nvSpPr>
          <p:cNvPr id="20" name="Slide Number Placeholder 19"/>
          <p:cNvSpPr>
            <a:spLocks noGrp="1"/>
          </p:cNvSpPr>
          <p:nvPr>
            <p:ph type="sldNum" sz="quarter" idx="12"/>
          </p:nvPr>
        </p:nvSpPr>
        <p:spPr/>
        <p:txBody>
          <a:bodyPr/>
          <a:lstStyle/>
          <a:p>
            <a:fld id="{E2F1C874-9802-41B1-B9F3-87C6BC6B71E1}" type="slidenum">
              <a:rPr lang="en-US" smtClean="0"/>
              <a:pPr/>
              <a:t>4</a:t>
            </a:fld>
            <a:endParaRPr lang="en-US"/>
          </a:p>
        </p:txBody>
      </p:sp>
      <p:sp>
        <p:nvSpPr>
          <p:cNvPr id="1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9" name="Rectangle 5"/>
          <p:cNvSpPr>
            <a:spLocks noChangeArrowheads="1"/>
          </p:cNvSpPr>
          <p:nvPr/>
        </p:nvSpPr>
        <p:spPr bwMode="auto">
          <a:xfrm>
            <a:off x="0" y="1209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8"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039" name="Rectangle 15"/>
          <p:cNvSpPr>
            <a:spLocks noChangeArrowheads="1"/>
          </p:cNvSpPr>
          <p:nvPr/>
        </p:nvSpPr>
        <p:spPr bwMode="auto">
          <a:xfrm>
            <a:off x="0" y="551675"/>
            <a:ext cx="227948"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endParaRPr kumimoji="0" lang="en-US"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040" name="Rectangle 16"/>
          <p:cNvSpPr>
            <a:spLocks noChangeArrowheads="1"/>
          </p:cNvSpPr>
          <p:nvPr/>
        </p:nvSpPr>
        <p:spPr bwMode="auto">
          <a:xfrm>
            <a:off x="0" y="1200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536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39269" y="1124744"/>
            <a:ext cx="5297027" cy="1080120"/>
          </a:xfrm>
          <a:prstGeom prst="rect">
            <a:avLst/>
          </a:prstGeom>
          <a:noFill/>
        </p:spPr>
      </p:pic>
      <p:graphicFrame>
        <p:nvGraphicFramePr>
          <p:cNvPr id="5" name="Object 4"/>
          <p:cNvGraphicFramePr>
            <a:graphicFrameLocks noChangeAspect="1"/>
          </p:cNvGraphicFramePr>
          <p:nvPr>
            <p:extLst>
              <p:ext uri="{D42A27DB-BD31-4B8C-83A1-F6EECF244321}">
                <p14:modId xmlns:p14="http://schemas.microsoft.com/office/powerpoint/2010/main" val="3306127135"/>
              </p:ext>
            </p:extLst>
          </p:nvPr>
        </p:nvGraphicFramePr>
        <p:xfrm>
          <a:off x="881591" y="2132856"/>
          <a:ext cx="7650849" cy="1728192"/>
        </p:xfrm>
        <a:graphic>
          <a:graphicData uri="http://schemas.openxmlformats.org/presentationml/2006/ole">
            <mc:AlternateContent xmlns:mc="http://schemas.openxmlformats.org/markup-compatibility/2006">
              <mc:Choice xmlns:v="urn:schemas-microsoft-com:vml" Requires="v">
                <p:oleObj spid="_x0000_s1178" name="Document" r:id="rId5" imgW="5397500" imgH="1219200" progId="Word.Document.12">
                  <p:embed/>
                </p:oleObj>
              </mc:Choice>
              <mc:Fallback>
                <p:oleObj name="Document" r:id="rId5" imgW="5397500" imgH="1219200" progId="Word.Document.12">
                  <p:embed/>
                  <p:pic>
                    <p:nvPicPr>
                      <p:cNvPr id="0" name=""/>
                      <p:cNvPicPr/>
                      <p:nvPr/>
                    </p:nvPicPr>
                    <p:blipFill>
                      <a:blip r:embed="rId6"/>
                      <a:stretch>
                        <a:fillRect/>
                      </a:stretch>
                    </p:blipFill>
                    <p:spPr>
                      <a:xfrm>
                        <a:off x="881591" y="2132856"/>
                        <a:ext cx="7650849" cy="1728192"/>
                      </a:xfrm>
                      <a:prstGeom prst="rect">
                        <a:avLst/>
                      </a:prstGeom>
                    </p:spPr>
                  </p:pic>
                </p:oleObj>
              </mc:Fallback>
            </mc:AlternateContent>
          </a:graphicData>
        </a:graphic>
      </p:graphicFrame>
      <p:grpSp>
        <p:nvGrpSpPr>
          <p:cNvPr id="6" name="Group 5"/>
          <p:cNvGrpSpPr/>
          <p:nvPr/>
        </p:nvGrpSpPr>
        <p:grpSpPr>
          <a:xfrm>
            <a:off x="1043608" y="1916832"/>
            <a:ext cx="6480720" cy="1944216"/>
            <a:chOff x="1979714" y="3429000"/>
            <a:chExt cx="4968550" cy="1512168"/>
          </a:xfrm>
        </p:grpSpPr>
        <p:cxnSp>
          <p:nvCxnSpPr>
            <p:cNvPr id="15363" name="AutoShape 3"/>
            <p:cNvCxnSpPr>
              <a:cxnSpLocks noChangeShapeType="1"/>
            </p:cNvCxnSpPr>
            <p:nvPr/>
          </p:nvCxnSpPr>
          <p:spPr bwMode="auto">
            <a:xfrm>
              <a:off x="3779912" y="3429000"/>
              <a:ext cx="0" cy="1512168"/>
            </a:xfrm>
            <a:prstGeom prst="straightConnector1">
              <a:avLst/>
            </a:prstGeom>
            <a:noFill/>
            <a:ln w="22225">
              <a:solidFill>
                <a:srgbClr val="FF0000"/>
              </a:solidFill>
              <a:prstDash val="sysDot"/>
              <a:round/>
              <a:headEnd/>
              <a:tailEnd/>
            </a:ln>
          </p:spPr>
        </p:cxnSp>
        <p:cxnSp>
          <p:nvCxnSpPr>
            <p:cNvPr id="15364" name="AutoShape 4"/>
            <p:cNvCxnSpPr>
              <a:cxnSpLocks noChangeShapeType="1"/>
            </p:cNvCxnSpPr>
            <p:nvPr/>
          </p:nvCxnSpPr>
          <p:spPr bwMode="auto">
            <a:xfrm flipH="1" flipV="1">
              <a:off x="1979714" y="4144516"/>
              <a:ext cx="4968550" cy="4564"/>
            </a:xfrm>
            <a:prstGeom prst="straightConnector1">
              <a:avLst/>
            </a:prstGeom>
            <a:noFill/>
            <a:ln w="22225">
              <a:solidFill>
                <a:srgbClr val="FF0000"/>
              </a:solidFill>
              <a:prstDash val="sysDot"/>
              <a:round/>
              <a:headEnd/>
              <a:tailEnd/>
            </a:ln>
          </p:spPr>
        </p:cxnSp>
      </p:grpSp>
      <p:graphicFrame>
        <p:nvGraphicFramePr>
          <p:cNvPr id="7" name="Object 6"/>
          <p:cNvGraphicFramePr>
            <a:graphicFrameLocks noChangeAspect="1"/>
          </p:cNvGraphicFramePr>
          <p:nvPr>
            <p:extLst>
              <p:ext uri="{D42A27DB-BD31-4B8C-83A1-F6EECF244321}">
                <p14:modId xmlns:p14="http://schemas.microsoft.com/office/powerpoint/2010/main" val="529106509"/>
              </p:ext>
            </p:extLst>
          </p:nvPr>
        </p:nvGraphicFramePr>
        <p:xfrm>
          <a:off x="-143687" y="3789040"/>
          <a:ext cx="9252191" cy="936104"/>
        </p:xfrm>
        <a:graphic>
          <a:graphicData uri="http://schemas.openxmlformats.org/presentationml/2006/ole">
            <mc:AlternateContent xmlns:mc="http://schemas.openxmlformats.org/markup-compatibility/2006">
              <mc:Choice xmlns:v="urn:schemas-microsoft-com:vml" Requires="v">
                <p:oleObj spid="_x0000_s1179" name="Document" r:id="rId8" imgW="5397500" imgH="546100" progId="Word.Document.12">
                  <p:embed/>
                </p:oleObj>
              </mc:Choice>
              <mc:Fallback>
                <p:oleObj name="Document" r:id="rId8" imgW="5397500" imgH="546100" progId="Word.Document.12">
                  <p:embed/>
                  <p:pic>
                    <p:nvPicPr>
                      <p:cNvPr id="0" name=""/>
                      <p:cNvPicPr/>
                      <p:nvPr/>
                    </p:nvPicPr>
                    <p:blipFill>
                      <a:blip r:embed="rId9"/>
                      <a:stretch>
                        <a:fillRect/>
                      </a:stretch>
                    </p:blipFill>
                    <p:spPr>
                      <a:xfrm>
                        <a:off x="-143687" y="3789040"/>
                        <a:ext cx="9252191" cy="936104"/>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132015975"/>
              </p:ext>
            </p:extLst>
          </p:nvPr>
        </p:nvGraphicFramePr>
        <p:xfrm>
          <a:off x="41079" y="4860900"/>
          <a:ext cx="8563369" cy="584324"/>
        </p:xfrm>
        <a:graphic>
          <a:graphicData uri="http://schemas.openxmlformats.org/presentationml/2006/ole">
            <mc:AlternateContent xmlns:mc="http://schemas.openxmlformats.org/markup-compatibility/2006">
              <mc:Choice xmlns:v="urn:schemas-microsoft-com:vml" Requires="v">
                <p:oleObj spid="_x0000_s1180" name="Document" r:id="rId11" imgW="5397500" imgH="368300" progId="Word.Document.12">
                  <p:embed/>
                </p:oleObj>
              </mc:Choice>
              <mc:Fallback>
                <p:oleObj name="Document" r:id="rId11" imgW="5397500" imgH="368300" progId="Word.Document.12">
                  <p:embed/>
                  <p:pic>
                    <p:nvPicPr>
                      <p:cNvPr id="0" name=""/>
                      <p:cNvPicPr/>
                      <p:nvPr/>
                    </p:nvPicPr>
                    <p:blipFill>
                      <a:blip r:embed="rId12"/>
                      <a:stretch>
                        <a:fillRect/>
                      </a:stretch>
                    </p:blipFill>
                    <p:spPr>
                      <a:xfrm>
                        <a:off x="41079" y="4860900"/>
                        <a:ext cx="8563369" cy="584324"/>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896716611"/>
              </p:ext>
            </p:extLst>
          </p:nvPr>
        </p:nvGraphicFramePr>
        <p:xfrm>
          <a:off x="-72516" y="5661248"/>
          <a:ext cx="9181020" cy="648072"/>
        </p:xfrm>
        <a:graphic>
          <a:graphicData uri="http://schemas.openxmlformats.org/presentationml/2006/ole">
            <mc:AlternateContent xmlns:mc="http://schemas.openxmlformats.org/markup-compatibility/2006">
              <mc:Choice xmlns:v="urn:schemas-microsoft-com:vml" Requires="v">
                <p:oleObj spid="_x0000_s1181" name="Document" r:id="rId14" imgW="5397500" imgH="381000" progId="Word.Document.12">
                  <p:embed/>
                </p:oleObj>
              </mc:Choice>
              <mc:Fallback>
                <p:oleObj name="Document" r:id="rId14" imgW="5397500" imgH="381000" progId="Word.Document.12">
                  <p:embed/>
                  <p:pic>
                    <p:nvPicPr>
                      <p:cNvPr id="0" name=""/>
                      <p:cNvPicPr/>
                      <p:nvPr/>
                    </p:nvPicPr>
                    <p:blipFill>
                      <a:blip r:embed="rId15"/>
                      <a:stretch>
                        <a:fillRect/>
                      </a:stretch>
                    </p:blipFill>
                    <p:spPr>
                      <a:xfrm>
                        <a:off x="-72516" y="5661248"/>
                        <a:ext cx="9181020" cy="648072"/>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n-IN" sz="2600" b="1" dirty="0"/>
              <a:t>Data and Time frame</a:t>
            </a:r>
            <a:endParaRPr lang="en-US" sz="2600" b="1" dirty="0"/>
          </a:p>
        </p:txBody>
      </p:sp>
      <p:sp>
        <p:nvSpPr>
          <p:cNvPr id="3" name="Content Placeholder 2"/>
          <p:cNvSpPr>
            <a:spLocks noGrp="1"/>
          </p:cNvSpPr>
          <p:nvPr>
            <p:ph idx="1"/>
          </p:nvPr>
        </p:nvSpPr>
        <p:spPr>
          <a:xfrm>
            <a:off x="457200" y="1124744"/>
            <a:ext cx="8229600" cy="5256584"/>
          </a:xfrm>
        </p:spPr>
        <p:txBody>
          <a:bodyPr>
            <a:normAutofit fontScale="92500" lnSpcReduction="20000"/>
          </a:bodyPr>
          <a:lstStyle/>
          <a:p>
            <a:r>
              <a:rPr lang="en-IN" sz="2400" b="1" dirty="0">
                <a:latin typeface="+mj-lt"/>
              </a:rPr>
              <a:t>Input-Output Transaction Table </a:t>
            </a:r>
            <a:r>
              <a:rPr lang="en-IN" sz="2400" b="1" dirty="0" smtClean="0">
                <a:latin typeface="+mj-lt"/>
              </a:rPr>
              <a:t>(Singh </a:t>
            </a:r>
            <a:r>
              <a:rPr lang="en-IN" sz="2400" b="1" dirty="0">
                <a:latin typeface="+mj-lt"/>
              </a:rPr>
              <a:t>and Saluja, </a:t>
            </a:r>
            <a:r>
              <a:rPr lang="en-IN" sz="2400" b="1" dirty="0" smtClean="0">
                <a:latin typeface="+mj-lt"/>
              </a:rPr>
              <a:t>2016 and 2018)</a:t>
            </a:r>
          </a:p>
          <a:p>
            <a:r>
              <a:rPr lang="en-IN" sz="2400" b="1" dirty="0"/>
              <a:t>Factor proportion: RBI KLEMS (Das et. al, 2017)</a:t>
            </a:r>
          </a:p>
          <a:p>
            <a:pPr marL="0" indent="0">
              <a:buNone/>
            </a:pPr>
            <a:r>
              <a:rPr lang="en-IN" sz="2400" b="1" dirty="0" smtClean="0">
                <a:latin typeface="+mj-lt"/>
              </a:rPr>
              <a:t>      KLEMS </a:t>
            </a:r>
            <a:r>
              <a:rPr lang="en-IN" sz="2400" b="1" dirty="0">
                <a:latin typeface="+mj-lt"/>
              </a:rPr>
              <a:t>data:</a:t>
            </a:r>
          </a:p>
          <a:p>
            <a:pPr lvl="1"/>
            <a:r>
              <a:rPr lang="en-GB" sz="2400" b="1" dirty="0">
                <a:latin typeface="+mj-lt"/>
              </a:rPr>
              <a:t>capital (K), labour (L), energy (E), materials (M) and service (S) inputs</a:t>
            </a:r>
            <a:endParaRPr lang="en-IN" sz="2400" b="1" dirty="0">
              <a:latin typeface="+mj-lt"/>
            </a:endParaRPr>
          </a:p>
          <a:p>
            <a:r>
              <a:rPr lang="en-IN" sz="2400" b="1" dirty="0">
                <a:latin typeface="+mj-lt"/>
              </a:rPr>
              <a:t>130 mapped to 27 economy wide-sectors (18,9)</a:t>
            </a:r>
          </a:p>
          <a:p>
            <a:r>
              <a:rPr lang="en-IN" sz="2400" b="1" dirty="0" smtClean="0">
                <a:latin typeface="+mj-lt"/>
              </a:rPr>
              <a:t>Period</a:t>
            </a:r>
            <a:r>
              <a:rPr lang="en-IN" sz="2400" b="1" dirty="0">
                <a:latin typeface="+mj-lt"/>
              </a:rPr>
              <a:t>: 2013-14</a:t>
            </a:r>
          </a:p>
          <a:p>
            <a:r>
              <a:rPr lang="en-IN" sz="2400" b="1" dirty="0">
                <a:latin typeface="+mj-lt"/>
              </a:rPr>
              <a:t>FDI structure: DPIIT, MoC</a:t>
            </a:r>
            <a:r>
              <a:rPr lang="en-IN" sz="2400" b="1" dirty="0" smtClean="0">
                <a:latin typeface="+mj-lt"/>
              </a:rPr>
              <a:t>.</a:t>
            </a:r>
          </a:p>
          <a:p>
            <a:endParaRPr lang="en-IN" sz="2400" b="1" dirty="0">
              <a:latin typeface="+mj-lt"/>
            </a:endParaRPr>
          </a:p>
          <a:p>
            <a:pPr marL="0" indent="0">
              <a:buNone/>
            </a:pPr>
            <a:r>
              <a:rPr lang="en-IN" sz="2400" b="1" dirty="0" smtClean="0">
                <a:latin typeface="+mj-lt"/>
              </a:rPr>
              <a:t>Data constraints due to:</a:t>
            </a:r>
          </a:p>
          <a:p>
            <a:r>
              <a:rPr lang="en-IN" sz="2400" b="1" dirty="0" smtClean="0">
                <a:latin typeface="+mj-lt"/>
              </a:rPr>
              <a:t>Time lag</a:t>
            </a:r>
          </a:p>
          <a:p>
            <a:r>
              <a:rPr lang="en-IN" sz="2400" b="1" dirty="0" smtClean="0">
                <a:latin typeface="+mj-lt"/>
              </a:rPr>
              <a:t>Comparable reference period between KLEMS and CSO</a:t>
            </a:r>
          </a:p>
          <a:p>
            <a:r>
              <a:rPr lang="en-IN" sz="2400" b="1" dirty="0" smtClean="0">
                <a:latin typeface="+mj-lt"/>
              </a:rPr>
              <a:t>Availability of only the SUTs (CSO) requires significant time and resources (</a:t>
            </a:r>
            <a:r>
              <a:rPr lang="en-IN" sz="2400" b="1" dirty="0" smtClean="0">
                <a:solidFill>
                  <a:srgbClr val="FF0000"/>
                </a:solidFill>
                <a:latin typeface="+mj-lt"/>
              </a:rPr>
              <a:t>severe constraints for an individual researcher</a:t>
            </a:r>
            <a:r>
              <a:rPr lang="en-IN" sz="2400" b="1" dirty="0" smtClean="0">
                <a:latin typeface="+mj-lt"/>
              </a:rPr>
              <a:t>) before it can be transformed into IOTT at appropriate prices, for further analysis</a:t>
            </a:r>
          </a:p>
          <a:p>
            <a:endParaRPr lang="en-US" sz="2400" b="1" dirty="0">
              <a:latin typeface="+mj-lt"/>
            </a:endParaRPr>
          </a:p>
        </p:txBody>
      </p:sp>
      <p:sp>
        <p:nvSpPr>
          <p:cNvPr id="4" name="Slide Number Placeholder 3"/>
          <p:cNvSpPr>
            <a:spLocks noGrp="1"/>
          </p:cNvSpPr>
          <p:nvPr>
            <p:ph type="sldNum" sz="quarter" idx="12"/>
          </p:nvPr>
        </p:nvSpPr>
        <p:spPr/>
        <p:txBody>
          <a:bodyPr/>
          <a:lstStyle/>
          <a:p>
            <a:fld id="{E2F1C874-9802-41B1-B9F3-87C6BC6B71E1}" type="slidenum">
              <a:rPr lang="en-US" smtClean="0"/>
              <a:pPr/>
              <a:t>5</a:t>
            </a:fld>
            <a:endParaRPr lang="en-US"/>
          </a:p>
        </p:txBody>
      </p:sp>
    </p:spTree>
    <p:extLst>
      <p:ext uri="{BB962C8B-B14F-4D97-AF65-F5344CB8AC3E}">
        <p14:creationId xmlns:p14="http://schemas.microsoft.com/office/powerpoint/2010/main" val="2330187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1400"/>
            <a:ext cx="9324528" cy="1143000"/>
          </a:xfrm>
        </p:spPr>
        <p:txBody>
          <a:bodyPr>
            <a:normAutofit/>
          </a:bodyPr>
          <a:lstStyle/>
          <a:p>
            <a:r>
              <a:rPr lang="en-IN" sz="2600" b="1" dirty="0" smtClean="0"/>
              <a:t>Sector Classification</a:t>
            </a:r>
            <a:r>
              <a:rPr lang="en-IN" sz="2600" b="1" dirty="0"/>
              <a:t>: </a:t>
            </a:r>
            <a:r>
              <a:rPr lang="en-IN" sz="2600" b="1" dirty="0" smtClean="0"/>
              <a:t>Tradables /Non-tradables</a:t>
            </a:r>
            <a:endParaRPr lang="en-US" sz="26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40791136"/>
              </p:ext>
            </p:extLst>
          </p:nvPr>
        </p:nvGraphicFramePr>
        <p:xfrm>
          <a:off x="251520" y="1268760"/>
          <a:ext cx="8712970" cy="5040555"/>
        </p:xfrm>
        <a:graphic>
          <a:graphicData uri="http://schemas.openxmlformats.org/drawingml/2006/table">
            <a:tbl>
              <a:tblPr/>
              <a:tblGrid>
                <a:gridCol w="504056">
                  <a:extLst>
                    <a:ext uri="{9D8B030D-6E8A-4147-A177-3AD203B41FA5}">
                      <a16:colId xmlns="" xmlns:a16="http://schemas.microsoft.com/office/drawing/2014/main" val="20000"/>
                    </a:ext>
                  </a:extLst>
                </a:gridCol>
                <a:gridCol w="2432454">
                  <a:extLst>
                    <a:ext uri="{9D8B030D-6E8A-4147-A177-3AD203B41FA5}">
                      <a16:colId xmlns="" xmlns:a16="http://schemas.microsoft.com/office/drawing/2014/main" val="20001"/>
                    </a:ext>
                  </a:extLst>
                </a:gridCol>
                <a:gridCol w="1167946">
                  <a:extLst>
                    <a:ext uri="{9D8B030D-6E8A-4147-A177-3AD203B41FA5}">
                      <a16:colId xmlns="" xmlns:a16="http://schemas.microsoft.com/office/drawing/2014/main" val="20002"/>
                    </a:ext>
                  </a:extLst>
                </a:gridCol>
                <a:gridCol w="720080">
                  <a:extLst>
                    <a:ext uri="{9D8B030D-6E8A-4147-A177-3AD203B41FA5}">
                      <a16:colId xmlns="" xmlns:a16="http://schemas.microsoft.com/office/drawing/2014/main" val="924092311"/>
                    </a:ext>
                  </a:extLst>
                </a:gridCol>
                <a:gridCol w="2592288">
                  <a:extLst>
                    <a:ext uri="{9D8B030D-6E8A-4147-A177-3AD203B41FA5}">
                      <a16:colId xmlns="" xmlns:a16="http://schemas.microsoft.com/office/drawing/2014/main" val="3784027360"/>
                    </a:ext>
                  </a:extLst>
                </a:gridCol>
                <a:gridCol w="1296146">
                  <a:extLst>
                    <a:ext uri="{9D8B030D-6E8A-4147-A177-3AD203B41FA5}">
                      <a16:colId xmlns="" xmlns:a16="http://schemas.microsoft.com/office/drawing/2014/main" val="1435174338"/>
                    </a:ext>
                  </a:extLst>
                </a:gridCol>
              </a:tblGrid>
              <a:tr h="336037">
                <a:tc>
                  <a:txBody>
                    <a:bodyPr/>
                    <a:lstStyle/>
                    <a:p>
                      <a:pPr>
                        <a:lnSpc>
                          <a:spcPct val="100000"/>
                        </a:lnSpc>
                      </a:pPr>
                      <a:endParaRPr lang="en-US" sz="1000" b="1" dirty="0">
                        <a:solidFill>
                          <a:schemeClr val="tx1"/>
                        </a:solidFill>
                        <a:latin typeface="Arial" pitchFamily="34" charset="0"/>
                        <a:ea typeface="Calibri"/>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Sector description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Tradable (T)/ </a:t>
                      </a:r>
                    </a:p>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Non-Tradable (N)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00000"/>
                        </a:lnSpc>
                      </a:pPr>
                      <a:endParaRPr lang="en-US" sz="1000" b="1" dirty="0">
                        <a:solidFill>
                          <a:schemeClr val="tx1"/>
                        </a:solidFill>
                        <a:latin typeface="Arial" pitchFamily="34" charset="0"/>
                        <a:ea typeface="Calibri"/>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Sector description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Tradable (T)/ </a:t>
                      </a:r>
                    </a:p>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Non-Tradable (N)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 xmlns:a16="http://schemas.microsoft.com/office/drawing/2014/main" val="10000"/>
                  </a:ext>
                </a:extLst>
              </a:tr>
              <a:tr h="336037">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C1</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Agriculture, Hunting, Forestry and Fishing</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C15</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Manufacturing, </a:t>
                      </a:r>
                      <a:r>
                        <a:rPr lang="en-US" sz="1000" b="1" kern="1200" dirty="0" err="1">
                          <a:solidFill>
                            <a:schemeClr val="tx1"/>
                          </a:solidFill>
                          <a:latin typeface="Arial" pitchFamily="34" charset="0"/>
                          <a:ea typeface="Times New Roman"/>
                          <a:cs typeface="Arial" pitchFamily="34" charset="0"/>
                        </a:rPr>
                        <a:t>nec</a:t>
                      </a:r>
                      <a:r>
                        <a:rPr lang="en-US" sz="1000" b="1" kern="1200" dirty="0">
                          <a:solidFill>
                            <a:schemeClr val="tx1"/>
                          </a:solidFill>
                          <a:latin typeface="Arial" pitchFamily="34" charset="0"/>
                          <a:ea typeface="Times New Roman"/>
                          <a:cs typeface="Arial" pitchFamily="34" charset="0"/>
                        </a:rPr>
                        <a:t>; recycling</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w="12700" cap="flat" cmpd="sng" algn="ctr">
                      <a:solidFill>
                        <a:srgbClr val="4F81BD"/>
                      </a:solidFill>
                      <a:prstDash val="solid"/>
                      <a:round/>
                      <a:headEnd type="none" w="med" len="med"/>
                      <a:tailEnd type="none" w="med" len="med"/>
                    </a:lnT>
                    <a:lnB>
                      <a:noFill/>
                    </a:lnB>
                    <a:solidFill>
                      <a:srgbClr val="D3DFEE"/>
                    </a:solidFill>
                  </a:tcPr>
                </a:tc>
                <a:extLst>
                  <a:ext uri="{0D108BD9-81ED-4DB2-BD59-A6C34878D82A}">
                    <a16:rowId xmlns="" xmlns:a16="http://schemas.microsoft.com/office/drawing/2014/main" val="10001"/>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C2</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a:solidFill>
                            <a:schemeClr val="tx1"/>
                          </a:solidFill>
                          <a:latin typeface="Arial" pitchFamily="34" charset="0"/>
                          <a:ea typeface="Times New Roman"/>
                          <a:cs typeface="Arial" pitchFamily="34" charset="0"/>
                        </a:rPr>
                        <a:t>Mining and Quarrying </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C16</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Electricity, Gas and Water Supply </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N</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extLst>
                  <a:ext uri="{0D108BD9-81ED-4DB2-BD59-A6C34878D82A}">
                    <a16:rowId xmlns="" xmlns:a16="http://schemas.microsoft.com/office/drawing/2014/main" val="10002"/>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C3</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Food Products, Beverages and Tobacco</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C17</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Construction </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extLst>
                  <a:ext uri="{0D108BD9-81ED-4DB2-BD59-A6C34878D82A}">
                    <a16:rowId xmlns="" xmlns:a16="http://schemas.microsoft.com/office/drawing/2014/main" val="10003"/>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C4</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Textiles, Textile Products, Leather and Footwear</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C18</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Trade</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extLst>
                  <a:ext uri="{0D108BD9-81ED-4DB2-BD59-A6C34878D82A}">
                    <a16:rowId xmlns="" xmlns:a16="http://schemas.microsoft.com/office/drawing/2014/main" val="10004"/>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C5</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Wood and Products of wood</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C19</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Hotels and Restaurants </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extLst>
                  <a:ext uri="{0D108BD9-81ED-4DB2-BD59-A6C34878D82A}">
                    <a16:rowId xmlns="" xmlns:a16="http://schemas.microsoft.com/office/drawing/2014/main" val="10005"/>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C6</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Pulp, Paper, Paper products, printing and Publishing</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C20</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a:solidFill>
                            <a:schemeClr val="tx1"/>
                          </a:solidFill>
                          <a:latin typeface="Arial" pitchFamily="34" charset="0"/>
                          <a:ea typeface="Times New Roman"/>
                          <a:cs typeface="Arial" pitchFamily="34" charset="0"/>
                        </a:rPr>
                        <a:t>Transport and Storage </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extLst>
                  <a:ext uri="{0D108BD9-81ED-4DB2-BD59-A6C34878D82A}">
                    <a16:rowId xmlns="" xmlns:a16="http://schemas.microsoft.com/office/drawing/2014/main" val="10006"/>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C7</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Coke, Refined Petroleum Products and Nuclear fuel</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C21</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Post and Telecommunication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extLst>
                  <a:ext uri="{0D108BD9-81ED-4DB2-BD59-A6C34878D82A}">
                    <a16:rowId xmlns="" xmlns:a16="http://schemas.microsoft.com/office/drawing/2014/main" val="10007"/>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C8</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Chemicals and  Chemical Products </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C22</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Financial Services</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T</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extLst>
                  <a:ext uri="{0D108BD9-81ED-4DB2-BD59-A6C34878D82A}">
                    <a16:rowId xmlns="" xmlns:a16="http://schemas.microsoft.com/office/drawing/2014/main" val="10008"/>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C9</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Rubber and Plastic Products </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C23</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Business Service</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T</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extLst>
                  <a:ext uri="{0D108BD9-81ED-4DB2-BD59-A6C34878D82A}">
                    <a16:rowId xmlns="" xmlns:a16="http://schemas.microsoft.com/office/drawing/2014/main" val="10009"/>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C10</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Other Non-Metallic Mineral Products </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rowSpan="2">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C24</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rowSpan="2">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Public Administration and Defense; Compulsory Social Security</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rowSpan="2">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extLst>
                  <a:ext uri="{0D108BD9-81ED-4DB2-BD59-A6C34878D82A}">
                    <a16:rowId xmlns="" xmlns:a16="http://schemas.microsoft.com/office/drawing/2014/main" val="10010"/>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C11</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Basic Metals and Fabricated Metal Products</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vMerge="1">
                  <a:txBody>
                    <a:bodyPr/>
                    <a:lstStyle/>
                    <a:p>
                      <a:endParaRPr lang="en-IN" dirty="0"/>
                    </a:p>
                  </a:txBody>
                  <a:tcPr marL="33063" marR="33063" marT="0" marB="0" anchor="ctr">
                    <a:lnL>
                      <a:noFill/>
                    </a:lnL>
                    <a:lnR>
                      <a:noFill/>
                    </a:lnR>
                    <a:lnT>
                      <a:noFill/>
                    </a:lnT>
                    <a:lnB>
                      <a:noFill/>
                    </a:lnB>
                    <a:solidFill>
                      <a:srgbClr val="D3DFEE"/>
                    </a:solidFill>
                  </a:tcPr>
                </a:tc>
                <a:tc vMerge="1">
                  <a:txBody>
                    <a:bodyPr/>
                    <a:lstStyle/>
                    <a:p>
                      <a:endParaRPr lang="en-IN" dirty="0"/>
                    </a:p>
                  </a:txBody>
                  <a:tcPr marL="33063" marR="33063" marT="0" marB="0" anchor="ctr">
                    <a:lnL>
                      <a:noFill/>
                    </a:lnL>
                    <a:lnR>
                      <a:noFill/>
                    </a:lnR>
                    <a:lnT>
                      <a:noFill/>
                    </a:lnT>
                    <a:lnB>
                      <a:noFill/>
                    </a:lnB>
                    <a:solidFill>
                      <a:srgbClr val="D3DFEE"/>
                    </a:solidFill>
                  </a:tcPr>
                </a:tc>
                <a:tc vMerge="1">
                  <a:txBody>
                    <a:bodyPr/>
                    <a:lstStyle/>
                    <a:p>
                      <a:endParaRPr lang="en-IN" dirty="0"/>
                    </a:p>
                  </a:txBody>
                  <a:tcPr marL="33063" marR="33063" marT="0" marB="0" anchor="ctr">
                    <a:lnL>
                      <a:noFill/>
                    </a:lnL>
                    <a:lnR>
                      <a:noFill/>
                    </a:lnR>
                    <a:lnT>
                      <a:noFill/>
                    </a:lnT>
                    <a:lnB>
                      <a:noFill/>
                    </a:lnB>
                    <a:solidFill>
                      <a:srgbClr val="D3DFEE"/>
                    </a:solidFill>
                  </a:tcPr>
                </a:tc>
                <a:extLst>
                  <a:ext uri="{0D108BD9-81ED-4DB2-BD59-A6C34878D82A}">
                    <a16:rowId xmlns="" xmlns:a16="http://schemas.microsoft.com/office/drawing/2014/main" val="10011"/>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C12</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Machinery, </a:t>
                      </a:r>
                      <a:r>
                        <a:rPr lang="en-US" sz="1000" b="1" kern="1200" dirty="0" err="1">
                          <a:solidFill>
                            <a:schemeClr val="tx1"/>
                          </a:solidFill>
                          <a:latin typeface="Arial" pitchFamily="34" charset="0"/>
                          <a:ea typeface="Times New Roman"/>
                          <a:cs typeface="Arial" pitchFamily="34" charset="0"/>
                        </a:rPr>
                        <a:t>nec</a:t>
                      </a:r>
                      <a:r>
                        <a:rPr lang="en-US" sz="1000" b="1" kern="1200" dirty="0">
                          <a:solidFill>
                            <a:schemeClr val="tx1"/>
                          </a:solidFill>
                          <a:latin typeface="Arial" pitchFamily="34" charset="0"/>
                          <a:ea typeface="Times New Roman"/>
                          <a:cs typeface="Arial" pitchFamily="34" charset="0"/>
                        </a:rPr>
                        <a:t>. </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C25</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Education </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T</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extLst>
                  <a:ext uri="{0D108BD9-81ED-4DB2-BD59-A6C34878D82A}">
                    <a16:rowId xmlns="" xmlns:a16="http://schemas.microsoft.com/office/drawing/2014/main" val="10012"/>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C13</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Electrical and Optical Equipment</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C26</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Health and Social Work </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solidFill>
                      <a:srgbClr val="D3DFEE"/>
                    </a:solidFill>
                  </a:tcPr>
                </a:tc>
                <a:extLst>
                  <a:ext uri="{0D108BD9-81ED-4DB2-BD59-A6C34878D82A}">
                    <a16:rowId xmlns="" xmlns:a16="http://schemas.microsoft.com/office/drawing/2014/main" val="10013"/>
                  </a:ext>
                </a:extLst>
              </a:tr>
              <a:tr h="336037">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C14</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Transport Equipment </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a:solidFill>
                            <a:schemeClr val="tx1"/>
                          </a:solidFill>
                          <a:latin typeface="Arial" pitchFamily="34" charset="0"/>
                          <a:ea typeface="Times New Roman"/>
                          <a:cs typeface="Arial" pitchFamily="34" charset="0"/>
                        </a:rPr>
                        <a:t>T</a:t>
                      </a:r>
                      <a:endParaRPr lang="en-US" sz="1000" b="1">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C27</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Other services</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tc>
                  <a:txBody>
                    <a:bodyPr/>
                    <a:lstStyle/>
                    <a:p>
                      <a:pPr algn="ctr" fontAlgn="b">
                        <a:lnSpc>
                          <a:spcPct val="100000"/>
                        </a:lnSpc>
                        <a:spcAft>
                          <a:spcPts val="0"/>
                        </a:spcAft>
                      </a:pPr>
                      <a:r>
                        <a:rPr lang="en-US" sz="1000" b="1" kern="1200" dirty="0">
                          <a:solidFill>
                            <a:schemeClr val="tx1"/>
                          </a:solidFill>
                          <a:latin typeface="Arial" pitchFamily="34" charset="0"/>
                          <a:ea typeface="Times New Roman"/>
                          <a:cs typeface="Arial" pitchFamily="34" charset="0"/>
                        </a:rPr>
                        <a:t>N</a:t>
                      </a:r>
                      <a:endParaRPr lang="en-US" sz="1000" b="1" dirty="0">
                        <a:solidFill>
                          <a:schemeClr val="tx1"/>
                        </a:solidFill>
                        <a:latin typeface="Arial" pitchFamily="34" charset="0"/>
                        <a:ea typeface="Times New Roman"/>
                        <a:cs typeface="Arial" pitchFamily="34" charset="0"/>
                      </a:endParaRPr>
                    </a:p>
                  </a:txBody>
                  <a:tcPr marL="33063" marR="33063" marT="0" marB="0" anchor="ctr">
                    <a:lnL>
                      <a:noFill/>
                    </a:lnL>
                    <a:lnR>
                      <a:noFill/>
                    </a:lnR>
                    <a:lnT>
                      <a:noFill/>
                    </a:lnT>
                    <a:lnB>
                      <a:noFill/>
                    </a:lnB>
                  </a:tcPr>
                </a:tc>
                <a:extLst>
                  <a:ext uri="{0D108BD9-81ED-4DB2-BD59-A6C34878D82A}">
                    <a16:rowId xmlns="" xmlns:a16="http://schemas.microsoft.com/office/drawing/2014/main" val="10014"/>
                  </a:ext>
                </a:extLst>
              </a:tr>
            </a:tbl>
          </a:graphicData>
        </a:graphic>
      </p:graphicFrame>
      <p:sp>
        <p:nvSpPr>
          <p:cNvPr id="5" name="Slide Number Placeholder 4"/>
          <p:cNvSpPr>
            <a:spLocks noGrp="1"/>
          </p:cNvSpPr>
          <p:nvPr>
            <p:ph type="sldNum" sz="quarter" idx="12"/>
          </p:nvPr>
        </p:nvSpPr>
        <p:spPr/>
        <p:txBody>
          <a:bodyPr/>
          <a:lstStyle/>
          <a:p>
            <a:fld id="{E2F1C874-9802-41B1-B9F3-87C6BC6B71E1}"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8229600" cy="1143000"/>
          </a:xfrm>
        </p:spPr>
        <p:txBody>
          <a:bodyPr>
            <a:normAutofit/>
          </a:bodyPr>
          <a:lstStyle/>
          <a:p>
            <a:r>
              <a:rPr lang="en-IN" sz="2600" b="1" dirty="0"/>
              <a:t>Size of </a:t>
            </a:r>
            <a:r>
              <a:rPr lang="en-IN" sz="2600" b="1" dirty="0" err="1"/>
              <a:t>tradables</a:t>
            </a:r>
            <a:r>
              <a:rPr lang="en-IN" sz="2600" b="1" dirty="0"/>
              <a:t> in the economy</a:t>
            </a:r>
            <a:endParaRPr lang="en-US" sz="2600" b="1" dirty="0"/>
          </a:p>
        </p:txBody>
      </p:sp>
      <p:graphicFrame>
        <p:nvGraphicFramePr>
          <p:cNvPr id="5" name="Content Placeholder 4"/>
          <p:cNvGraphicFramePr>
            <a:graphicFrameLocks noGrp="1"/>
          </p:cNvGraphicFramePr>
          <p:nvPr>
            <p:ph idx="1"/>
          </p:nvPr>
        </p:nvGraphicFramePr>
        <p:xfrm>
          <a:off x="467544" y="1556792"/>
          <a:ext cx="8229600" cy="4137323"/>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2"/>
          </p:nvPr>
        </p:nvSpPr>
        <p:spPr/>
        <p:txBody>
          <a:bodyPr/>
          <a:lstStyle/>
          <a:p>
            <a:fld id="{E2F1C874-9802-41B1-B9F3-87C6BC6B71E1}"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normAutofit/>
          </a:bodyPr>
          <a:lstStyle/>
          <a:p>
            <a:r>
              <a:rPr lang="en-IN" sz="2600" b="1" dirty="0"/>
              <a:t>Factor </a:t>
            </a:r>
            <a:r>
              <a:rPr lang="en-IN" sz="2600" b="1" dirty="0" smtClean="0"/>
              <a:t>proportions</a:t>
            </a:r>
            <a:endParaRPr lang="en-IN" sz="2600" b="1" dirty="0"/>
          </a:p>
        </p:txBody>
      </p:sp>
      <p:sp>
        <p:nvSpPr>
          <p:cNvPr id="3" name="Content Placeholder 2"/>
          <p:cNvSpPr>
            <a:spLocks noGrp="1"/>
          </p:cNvSpPr>
          <p:nvPr>
            <p:ph idx="1"/>
          </p:nvPr>
        </p:nvSpPr>
        <p:spPr>
          <a:xfrm>
            <a:off x="457200" y="3861048"/>
            <a:ext cx="8579296" cy="2736304"/>
          </a:xfrm>
        </p:spPr>
        <p:txBody>
          <a:bodyPr>
            <a:normAutofit/>
          </a:bodyPr>
          <a:lstStyle/>
          <a:p>
            <a:pPr>
              <a:spcBef>
                <a:spcPts val="0"/>
              </a:spcBef>
            </a:pPr>
            <a:r>
              <a:rPr lang="en-IN" sz="2200" b="1" dirty="0"/>
              <a:t>Tradable, as a group, have higher capital </a:t>
            </a:r>
            <a:r>
              <a:rPr lang="en-IN" sz="2200" b="1" dirty="0" smtClean="0"/>
              <a:t>proportion</a:t>
            </a:r>
            <a:endParaRPr lang="en-IN" sz="2200" b="1" dirty="0"/>
          </a:p>
          <a:p>
            <a:pPr>
              <a:spcBef>
                <a:spcPts val="0"/>
              </a:spcBef>
            </a:pPr>
            <a:r>
              <a:rPr lang="en-IN" sz="2200" b="1" dirty="0" smtClean="0"/>
              <a:t>Non-tradables, are more labour intensive than Tradables</a:t>
            </a:r>
          </a:p>
          <a:p>
            <a:pPr>
              <a:spcBef>
                <a:spcPts val="0"/>
              </a:spcBef>
            </a:pPr>
            <a:r>
              <a:rPr lang="en-IN" sz="2200" b="1" dirty="0">
                <a:solidFill>
                  <a:srgbClr val="FF0000"/>
                </a:solidFill>
              </a:rPr>
              <a:t>S</a:t>
            </a:r>
            <a:r>
              <a:rPr lang="en-IN" sz="2200" b="1" dirty="0" smtClean="0">
                <a:solidFill>
                  <a:srgbClr val="FF0000"/>
                </a:solidFill>
              </a:rPr>
              <a:t>trong </a:t>
            </a:r>
            <a:r>
              <a:rPr lang="en-IN" sz="2200" b="1" dirty="0">
                <a:solidFill>
                  <a:srgbClr val="FF0000"/>
                </a:solidFill>
              </a:rPr>
              <a:t>dependence </a:t>
            </a:r>
            <a:r>
              <a:rPr lang="en-IN" sz="2200" b="1" dirty="0" smtClean="0">
                <a:solidFill>
                  <a:srgbClr val="FF0000"/>
                </a:solidFill>
              </a:rPr>
              <a:t>of Non-tradables on </a:t>
            </a:r>
            <a:r>
              <a:rPr lang="en-IN" sz="2200" b="1" dirty="0">
                <a:solidFill>
                  <a:srgbClr val="FF0000"/>
                </a:solidFill>
              </a:rPr>
              <a:t>labour </a:t>
            </a:r>
            <a:r>
              <a:rPr lang="en-IN" sz="2200" b="1" dirty="0" smtClean="0">
                <a:solidFill>
                  <a:srgbClr val="FF0000"/>
                </a:solidFill>
              </a:rPr>
              <a:t>inputs (0.318 or double), </a:t>
            </a:r>
            <a:r>
              <a:rPr lang="en-IN" sz="2200" b="1" dirty="0">
                <a:solidFill>
                  <a:srgbClr val="FF0000"/>
                </a:solidFill>
              </a:rPr>
              <a:t>making a strong case for inclusion of their interactive effects</a:t>
            </a:r>
            <a:r>
              <a:rPr lang="en-IN" sz="2200" b="1" dirty="0"/>
              <a:t> on the focus sectors </a:t>
            </a:r>
          </a:p>
          <a:p>
            <a:pPr>
              <a:spcBef>
                <a:spcPts val="0"/>
              </a:spcBef>
            </a:pPr>
            <a:r>
              <a:rPr lang="en-IN" sz="2200" b="1" dirty="0"/>
              <a:t>But </a:t>
            </a:r>
            <a:r>
              <a:rPr lang="en-IN" sz="2200" b="1" dirty="0" smtClean="0"/>
              <a:t>Non-tradables are </a:t>
            </a:r>
            <a:r>
              <a:rPr lang="en-IN" sz="2200" b="1" dirty="0">
                <a:solidFill>
                  <a:srgbClr val="FF0000"/>
                </a:solidFill>
              </a:rPr>
              <a:t>not significantly less capital intensive </a:t>
            </a:r>
            <a:r>
              <a:rPr lang="en-IN" sz="2200" b="1" dirty="0" smtClean="0"/>
              <a:t>(0.221 or 3</a:t>
            </a:r>
            <a:r>
              <a:rPr lang="en-IN" sz="2200" b="1" dirty="0"/>
              <a:t>%</a:t>
            </a:r>
            <a:r>
              <a:rPr lang="en-IN" sz="2200" b="1" dirty="0" smtClean="0"/>
              <a:t>)</a:t>
            </a:r>
            <a:endParaRPr lang="en-IN" sz="2200" b="1" dirty="0"/>
          </a:p>
        </p:txBody>
      </p:sp>
      <p:sp>
        <p:nvSpPr>
          <p:cNvPr id="4" name="Slide Number Placeholder 3"/>
          <p:cNvSpPr>
            <a:spLocks noGrp="1"/>
          </p:cNvSpPr>
          <p:nvPr>
            <p:ph type="sldNum" sz="quarter" idx="12"/>
          </p:nvPr>
        </p:nvSpPr>
        <p:spPr/>
        <p:txBody>
          <a:bodyPr/>
          <a:lstStyle/>
          <a:p>
            <a:fld id="{E2F1C874-9802-41B1-B9F3-87C6BC6B71E1}" type="slidenum">
              <a:rPr lang="en-US" smtClean="0"/>
              <a:pPr/>
              <a:t>8</a:t>
            </a:fld>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2034126120"/>
              </p:ext>
            </p:extLst>
          </p:nvPr>
        </p:nvGraphicFramePr>
        <p:xfrm>
          <a:off x="1907704" y="1052736"/>
          <a:ext cx="5256584" cy="2304258"/>
        </p:xfrm>
        <a:graphic>
          <a:graphicData uri="http://schemas.openxmlformats.org/drawingml/2006/table">
            <a:tbl>
              <a:tblPr firstRow="1" bandRow="1">
                <a:tableStyleId>{BC89EF96-8CEA-46FF-86C4-4CE0E7609802}</a:tableStyleId>
              </a:tblPr>
              <a:tblGrid>
                <a:gridCol w="389377">
                  <a:extLst>
                    <a:ext uri="{9D8B030D-6E8A-4147-A177-3AD203B41FA5}">
                      <a16:colId xmlns="" xmlns:a16="http://schemas.microsoft.com/office/drawing/2014/main" val="3958748693"/>
                    </a:ext>
                  </a:extLst>
                </a:gridCol>
                <a:gridCol w="1752195">
                  <a:extLst>
                    <a:ext uri="{9D8B030D-6E8A-4147-A177-3AD203B41FA5}">
                      <a16:colId xmlns="" xmlns:a16="http://schemas.microsoft.com/office/drawing/2014/main" val="685761783"/>
                    </a:ext>
                  </a:extLst>
                </a:gridCol>
                <a:gridCol w="1557506">
                  <a:extLst>
                    <a:ext uri="{9D8B030D-6E8A-4147-A177-3AD203B41FA5}">
                      <a16:colId xmlns="" xmlns:a16="http://schemas.microsoft.com/office/drawing/2014/main" val="2945854108"/>
                    </a:ext>
                  </a:extLst>
                </a:gridCol>
                <a:gridCol w="1557506">
                  <a:extLst>
                    <a:ext uri="{9D8B030D-6E8A-4147-A177-3AD203B41FA5}">
                      <a16:colId xmlns="" xmlns:a16="http://schemas.microsoft.com/office/drawing/2014/main" val="4117226405"/>
                    </a:ext>
                  </a:extLst>
                </a:gridCol>
              </a:tblGrid>
              <a:tr h="384043">
                <a:tc>
                  <a:txBody>
                    <a:bodyPr/>
                    <a:lstStyle/>
                    <a:p>
                      <a:pPr algn="l" fontAlgn="b"/>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400" b="1" u="none" strike="noStrike" dirty="0">
                          <a:effectLst/>
                        </a:rPr>
                        <a:t>Labour </a:t>
                      </a:r>
                      <a:r>
                        <a:rPr lang="en-IN" sz="1400" b="1" u="none" strike="noStrike" dirty="0" smtClean="0">
                          <a:effectLst/>
                        </a:rPr>
                        <a:t>proportion</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400" b="1" u="none" strike="noStrike" dirty="0" smtClean="0">
                          <a:effectLst/>
                        </a:rPr>
                        <a:t>Capital</a:t>
                      </a:r>
                      <a:r>
                        <a:rPr lang="en-IN" sz="1400" b="1" u="none" strike="noStrike" baseline="0" dirty="0" smtClean="0">
                          <a:effectLst/>
                        </a:rPr>
                        <a:t> proportion</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684852075"/>
                  </a:ext>
                </a:extLst>
              </a:tr>
              <a:tr h="384043">
                <a:tc>
                  <a:txBody>
                    <a:bodyPr/>
                    <a:lstStyle/>
                    <a:p>
                      <a:pPr algn="ctr" fontAlgn="b"/>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fontAlgn="b"/>
                      <a:r>
                        <a:rPr lang="en-IN" sz="1400" b="1" u="none" strike="noStrike" dirty="0">
                          <a:effectLst/>
                        </a:rPr>
                        <a:t>Direct </a:t>
                      </a:r>
                      <a:r>
                        <a:rPr lang="en-IN" sz="1400" b="1" u="none" strike="noStrike" dirty="0" smtClean="0">
                          <a:effectLst/>
                        </a:rPr>
                        <a:t>proportions</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b"/>
                      <a:endParaRPr lang="en-IN" sz="1000" b="1" i="0" u="none" strike="noStrike" dirty="0">
                        <a:effectLst/>
                        <a:latin typeface="Arial" panose="020B0604020202020204" pitchFamily="34" charset="0"/>
                        <a:cs typeface="Arial" panose="020B0604020202020204" pitchFamily="34" charset="0"/>
                      </a:endParaRPr>
                    </a:p>
                  </a:txBody>
                  <a:tcPr marL="0" marR="0" marT="0" marB="0" anchor="ctr"/>
                </a:tc>
                <a:tc hMerge="1">
                  <a:txBody>
                    <a:bodyPr/>
                    <a:lstStyle/>
                    <a:p>
                      <a:pPr algn="ctr" fontAlgn="b"/>
                      <a:endParaRPr lang="en-IN" sz="1000" b="1" i="0" u="none" strike="noStrike" dirty="0">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 xmlns:a16="http://schemas.microsoft.com/office/drawing/2014/main" val="1155096371"/>
                  </a:ext>
                </a:extLst>
              </a:tr>
              <a:tr h="384043">
                <a:tc>
                  <a:txBody>
                    <a:bodyPr/>
                    <a:lstStyle/>
                    <a:p>
                      <a:pPr algn="ctr" fontAlgn="b"/>
                      <a:r>
                        <a:rPr lang="en-IN" sz="1400" b="1" u="none" strike="noStrike" dirty="0">
                          <a:effectLst/>
                        </a:rPr>
                        <a:t>1</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IN" sz="1400" b="1" u="none" strike="noStrike" dirty="0" err="1">
                          <a:effectLst/>
                        </a:rPr>
                        <a:t>Tradables</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400" b="1" u="none" strike="noStrike" dirty="0">
                          <a:effectLst/>
                        </a:rPr>
                        <a:t>0.163</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400" b="1" u="none" strike="noStrike" dirty="0">
                          <a:effectLst/>
                        </a:rPr>
                        <a:t>0.228</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4039252790"/>
                  </a:ext>
                </a:extLst>
              </a:tr>
              <a:tr h="384043">
                <a:tc>
                  <a:txBody>
                    <a:bodyPr/>
                    <a:lstStyle/>
                    <a:p>
                      <a:pPr algn="ctr" fontAlgn="b"/>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fontAlgn="b"/>
                      <a:r>
                        <a:rPr lang="en-IN" sz="1400" b="1" u="none" strike="noStrike" dirty="0" smtClean="0">
                          <a:effectLst/>
                        </a:rPr>
                        <a:t>Estimated  proportions</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b"/>
                      <a:endParaRPr lang="en-IN" sz="1000" b="1" i="0" u="none" strike="noStrike" dirty="0">
                        <a:effectLst/>
                        <a:latin typeface="Arial" panose="020B0604020202020204" pitchFamily="34" charset="0"/>
                        <a:cs typeface="Arial" panose="020B0604020202020204" pitchFamily="34" charset="0"/>
                      </a:endParaRPr>
                    </a:p>
                  </a:txBody>
                  <a:tcPr marL="0" marR="0" marT="0" marB="0" anchor="ctr"/>
                </a:tc>
                <a:tc hMerge="1">
                  <a:txBody>
                    <a:bodyPr/>
                    <a:lstStyle/>
                    <a:p>
                      <a:pPr algn="ctr" fontAlgn="b"/>
                      <a:endParaRPr lang="en-IN" sz="1000" b="1" i="0" u="none" strike="noStrike" dirty="0">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 xmlns:a16="http://schemas.microsoft.com/office/drawing/2014/main" val="1208133161"/>
                  </a:ext>
                </a:extLst>
              </a:tr>
              <a:tr h="384043">
                <a:tc>
                  <a:txBody>
                    <a:bodyPr/>
                    <a:lstStyle/>
                    <a:p>
                      <a:pPr algn="ctr" fontAlgn="b"/>
                      <a:r>
                        <a:rPr lang="en-IN" sz="1400" b="1" i="0" u="none" strike="noStrike" dirty="0">
                          <a:effectLst/>
                          <a:latin typeface="+mn-lt"/>
                          <a:cs typeface="+mn-cs"/>
                        </a:rPr>
                        <a:t>2</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IN" sz="1400" b="1" u="none" strike="noStrike" dirty="0">
                          <a:effectLst/>
                        </a:rPr>
                        <a:t>Tradables</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400" b="1" u="none" strike="noStrike" dirty="0">
                          <a:effectLst/>
                        </a:rPr>
                        <a:t>0.174</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400" b="1" u="none" strike="noStrike" dirty="0">
                          <a:effectLst/>
                        </a:rPr>
                        <a:t>0.252</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569481466"/>
                  </a:ext>
                </a:extLst>
              </a:tr>
              <a:tr h="384043">
                <a:tc>
                  <a:txBody>
                    <a:bodyPr/>
                    <a:lstStyle/>
                    <a:p>
                      <a:pPr algn="ctr" fontAlgn="b"/>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IN" sz="1400" b="1" u="none" strike="noStrike" dirty="0">
                          <a:effectLst/>
                        </a:rPr>
                        <a:t>Change </a:t>
                      </a:r>
                      <a:r>
                        <a:rPr lang="en-IN" sz="1400" b="1" u="none" strike="noStrike" dirty="0" smtClean="0">
                          <a:effectLst/>
                        </a:rPr>
                        <a:t>(2</a:t>
                      </a:r>
                      <a:r>
                        <a:rPr lang="en-IN" sz="1400" b="1" u="none" strike="noStrike" baseline="0" dirty="0" smtClean="0">
                          <a:effectLst/>
                        </a:rPr>
                        <a:t> </a:t>
                      </a:r>
                      <a:r>
                        <a:rPr lang="en-IN" sz="1400" b="1" u="none" strike="noStrike" dirty="0" smtClean="0">
                          <a:effectLst/>
                        </a:rPr>
                        <a:t>over </a:t>
                      </a:r>
                      <a:r>
                        <a:rPr lang="en-IN" sz="1400" b="1" u="none" strike="noStrike" dirty="0">
                          <a:effectLst/>
                        </a:rPr>
                        <a:t>1, %)</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400" b="1" u="none" strike="noStrike" dirty="0">
                          <a:effectLst/>
                        </a:rPr>
                        <a:t>7.0</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400" b="1" u="none" strike="noStrike" dirty="0">
                          <a:effectLst/>
                        </a:rPr>
                        <a:t>10.3</a:t>
                      </a:r>
                      <a:endParaRPr lang="en-IN" sz="1400" b="1" i="0" u="none" strike="noStrike" dirty="0">
                        <a:effectLst/>
                        <a:latin typeface="Arial" panose="020B0604020202020204" pitchFamily="34" charset="0"/>
                        <a:cs typeface="Arial" panose="020B0604020202020204" pitchFamily="34" charset="0"/>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060416277"/>
                  </a:ext>
                </a:extLst>
              </a:tr>
            </a:tbl>
          </a:graphicData>
        </a:graphic>
      </p:graphicFrame>
    </p:spTree>
    <p:extLst>
      <p:ext uri="{BB962C8B-B14F-4D97-AF65-F5344CB8AC3E}">
        <p14:creationId xmlns:p14="http://schemas.microsoft.com/office/powerpoint/2010/main" val="23421635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71400"/>
            <a:ext cx="8928992" cy="1143000"/>
          </a:xfrm>
        </p:spPr>
        <p:txBody>
          <a:bodyPr>
            <a:normAutofit/>
          </a:bodyPr>
          <a:lstStyle/>
          <a:p>
            <a:r>
              <a:rPr lang="en-GB" sz="2600" b="1" dirty="0"/>
              <a:t>Sector-wise </a:t>
            </a:r>
            <a:r>
              <a:rPr lang="en-GB" sz="2600" b="1" dirty="0" smtClean="0"/>
              <a:t>factor proportions</a:t>
            </a:r>
            <a:endParaRPr lang="en-IN" sz="2600" dirty="0"/>
          </a:p>
        </p:txBody>
      </p:sp>
      <p:sp>
        <p:nvSpPr>
          <p:cNvPr id="4" name="Slide Number Placeholder 3"/>
          <p:cNvSpPr>
            <a:spLocks noGrp="1"/>
          </p:cNvSpPr>
          <p:nvPr>
            <p:ph type="sldNum" sz="quarter" idx="12"/>
          </p:nvPr>
        </p:nvSpPr>
        <p:spPr/>
        <p:txBody>
          <a:bodyPr/>
          <a:lstStyle/>
          <a:p>
            <a:fld id="{E2F1C874-9802-41B1-B9F3-87C6BC6B71E1}" type="slidenum">
              <a:rPr lang="en-US" smtClean="0"/>
              <a:pPr/>
              <a:t>9</a:t>
            </a:fld>
            <a:endParaRPr lang="en-US"/>
          </a:p>
        </p:txBody>
      </p:sp>
      <p:sp>
        <p:nvSpPr>
          <p:cNvPr id="5" name="Content Placeholder 2"/>
          <p:cNvSpPr txBox="1">
            <a:spLocks/>
          </p:cNvSpPr>
          <p:nvPr/>
        </p:nvSpPr>
        <p:spPr>
          <a:xfrm>
            <a:off x="457200" y="5445224"/>
            <a:ext cx="8229600" cy="680939"/>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2"/>
          <p:cNvSpPr txBox="1">
            <a:spLocks/>
          </p:cNvSpPr>
          <p:nvPr/>
        </p:nvSpPr>
        <p:spPr>
          <a:xfrm>
            <a:off x="107504" y="1268760"/>
            <a:ext cx="8784976" cy="64807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3" name="Table 12"/>
          <p:cNvGraphicFramePr>
            <a:graphicFrameLocks noGrp="1"/>
          </p:cNvGraphicFramePr>
          <p:nvPr>
            <p:extLst>
              <p:ext uri="{D42A27DB-BD31-4B8C-83A1-F6EECF244321}">
                <p14:modId xmlns:p14="http://schemas.microsoft.com/office/powerpoint/2010/main" val="2936659439"/>
              </p:ext>
            </p:extLst>
          </p:nvPr>
        </p:nvGraphicFramePr>
        <p:xfrm>
          <a:off x="745230" y="404653"/>
          <a:ext cx="7499178" cy="6120698"/>
        </p:xfrm>
        <a:graphic>
          <a:graphicData uri="http://schemas.openxmlformats.org/drawingml/2006/table">
            <a:tbl>
              <a:tblPr firstRow="1" bandRow="1">
                <a:tableStyleId>{3B4B98B0-60AC-42C2-AFA5-B58CD77FA1E5}</a:tableStyleId>
              </a:tblPr>
              <a:tblGrid>
                <a:gridCol w="2640574">
                  <a:extLst>
                    <a:ext uri="{9D8B030D-6E8A-4147-A177-3AD203B41FA5}">
                      <a16:colId xmlns="" xmlns:a16="http://schemas.microsoft.com/office/drawing/2014/main" val="1702965115"/>
                    </a:ext>
                  </a:extLst>
                </a:gridCol>
                <a:gridCol w="1150089">
                  <a:extLst>
                    <a:ext uri="{9D8B030D-6E8A-4147-A177-3AD203B41FA5}">
                      <a16:colId xmlns="" xmlns:a16="http://schemas.microsoft.com/office/drawing/2014/main" val="1414086520"/>
                    </a:ext>
                  </a:extLst>
                </a:gridCol>
                <a:gridCol w="985790">
                  <a:extLst>
                    <a:ext uri="{9D8B030D-6E8A-4147-A177-3AD203B41FA5}">
                      <a16:colId xmlns="" xmlns:a16="http://schemas.microsoft.com/office/drawing/2014/main" val="123570819"/>
                    </a:ext>
                  </a:extLst>
                </a:gridCol>
                <a:gridCol w="1314387">
                  <a:extLst>
                    <a:ext uri="{9D8B030D-6E8A-4147-A177-3AD203B41FA5}">
                      <a16:colId xmlns="" xmlns:a16="http://schemas.microsoft.com/office/drawing/2014/main" val="523176029"/>
                    </a:ext>
                  </a:extLst>
                </a:gridCol>
                <a:gridCol w="1408338">
                  <a:extLst>
                    <a:ext uri="{9D8B030D-6E8A-4147-A177-3AD203B41FA5}">
                      <a16:colId xmlns="" xmlns:a16="http://schemas.microsoft.com/office/drawing/2014/main" val="1031419754"/>
                    </a:ext>
                  </a:extLst>
                </a:gridCol>
              </a:tblGrid>
              <a:tr h="734482">
                <a:tc rowSpan="2">
                  <a:txBody>
                    <a:bodyPr/>
                    <a:lstStyle/>
                    <a:p>
                      <a:pPr algn="l" fontAlgn="b"/>
                      <a:r>
                        <a:rPr lang="en-IN" sz="1000" b="1" u="none" strike="noStrike" dirty="0">
                          <a:effectLst/>
                          <a:latin typeface="Arial" panose="020B0604020202020204" pitchFamily="34" charset="0"/>
                          <a:cs typeface="Arial" panose="020B0604020202020204" pitchFamily="34" charset="0"/>
                        </a:rPr>
                        <a:t>Sector name</a:t>
                      </a:r>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w="12700" cmpd="sng">
                      <a:noFill/>
                    </a:lnT>
                    <a:lnB w="12700" cmpd="sng">
                      <a:noFill/>
                    </a:lnB>
                    <a:lnTlToBr w="12700" cmpd="sng">
                      <a:noFill/>
                      <a:prstDash val="solid"/>
                    </a:lnTlToBr>
                    <a:lnBlToTr w="12700" cmpd="sng">
                      <a:noFill/>
                      <a:prstDash val="solid"/>
                    </a:lnBlToTr>
                  </a:tcPr>
                </a:tc>
                <a:tc gridSpan="2">
                  <a:txBody>
                    <a:bodyPr/>
                    <a:lstStyle/>
                    <a:p>
                      <a:pPr algn="ctr" fontAlgn="b"/>
                      <a:r>
                        <a:rPr lang="en-IN" sz="1000" b="1" u="none" strike="noStrike" dirty="0" smtClean="0">
                          <a:effectLst/>
                          <a:latin typeface="Arial" panose="020B0604020202020204" pitchFamily="34" charset="0"/>
                          <a:cs typeface="Arial" panose="020B0604020202020204" pitchFamily="34" charset="0"/>
                        </a:rPr>
                        <a:t>Factor proportion</a:t>
                      </a:r>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w="12700" cmpd="sng">
                      <a:noFill/>
                    </a:lnT>
                    <a:lnB w="12700" cmpd="sng">
                      <a:noFill/>
                    </a:lnB>
                    <a:lnTlToBr w="12700" cmpd="sng">
                      <a:noFill/>
                      <a:prstDash val="solid"/>
                    </a:lnTlToBr>
                    <a:lnBlToTr w="12700" cmpd="sng">
                      <a:noFill/>
                      <a:prstDash val="solid"/>
                    </a:lnBlToTr>
                  </a:tcPr>
                </a:tc>
                <a:tc hMerge="1">
                  <a:txBody>
                    <a:bodyPr/>
                    <a:lstStyle/>
                    <a:p>
                      <a:pPr algn="ctr" fontAlgn="b"/>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w="12700" cmpd="sng">
                      <a:noFill/>
                    </a:lnT>
                    <a:lnB w="12700" cmpd="sng">
                      <a:noFill/>
                    </a:lnB>
                    <a:lnTlToBr w="12700" cmpd="sng">
                      <a:noFill/>
                      <a:prstDash val="solid"/>
                    </a:lnTlToBr>
                    <a:lnBlToTr w="12700" cmpd="sng">
                      <a:noFill/>
                      <a:prstDash val="solid"/>
                    </a:lnBlToTr>
                  </a:tcPr>
                </a:tc>
                <a:tc rowSpan="2">
                  <a:txBody>
                    <a:bodyPr/>
                    <a:lstStyle/>
                    <a:p>
                      <a:pPr algn="ctr" fontAlgn="b"/>
                      <a:r>
                        <a:rPr lang="en-IN" sz="1000" b="1" u="none" strike="noStrike" dirty="0">
                          <a:effectLst/>
                          <a:latin typeface="Arial" panose="020B0604020202020204" pitchFamily="34" charset="0"/>
                          <a:cs typeface="Arial" panose="020B0604020202020204" pitchFamily="34" charset="0"/>
                        </a:rPr>
                        <a:t>whether </a:t>
                      </a:r>
                    </a:p>
                    <a:p>
                      <a:pPr algn="ctr" fontAlgn="b"/>
                      <a:r>
                        <a:rPr lang="en-IN" sz="1000" b="1" u="none" strike="noStrike" dirty="0">
                          <a:effectLst/>
                          <a:latin typeface="Arial" panose="020B0604020202020204" pitchFamily="34" charset="0"/>
                          <a:cs typeface="Arial" panose="020B0604020202020204" pitchFamily="34" charset="0"/>
                        </a:rPr>
                        <a:t>Labour intensive</a:t>
                      </a:r>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w="12700" cmpd="sng">
                      <a:noFill/>
                    </a:lnT>
                    <a:lnB w="12700" cmpd="sng">
                      <a:noFill/>
                    </a:lnB>
                    <a:lnTlToBr w="12700" cmpd="sng">
                      <a:noFill/>
                      <a:prstDash val="solid"/>
                    </a:lnTlToBr>
                    <a:lnBlToTr w="12700" cmpd="sng">
                      <a:noFill/>
                      <a:prstDash val="solid"/>
                    </a:lnBlToTr>
                  </a:tcPr>
                </a:tc>
                <a:tc rowSpan="2">
                  <a:txBody>
                    <a:bodyPr/>
                    <a:lstStyle/>
                    <a:p>
                      <a:pPr algn="ctr" fontAlgn="b"/>
                      <a:r>
                        <a:rPr lang="en-IN" sz="1000" b="1" u="none" strike="noStrike" dirty="0">
                          <a:effectLst/>
                          <a:latin typeface="Arial" panose="020B0604020202020204" pitchFamily="34" charset="0"/>
                          <a:cs typeface="Arial" panose="020B0604020202020204" pitchFamily="34" charset="0"/>
                        </a:rPr>
                        <a:t>whether </a:t>
                      </a:r>
                    </a:p>
                    <a:p>
                      <a:pPr algn="ctr" fontAlgn="b"/>
                      <a:r>
                        <a:rPr lang="en-IN" sz="1000" b="1" u="none" strike="noStrike" dirty="0">
                          <a:effectLst/>
                          <a:latin typeface="Arial" panose="020B0604020202020204" pitchFamily="34" charset="0"/>
                          <a:cs typeface="Arial" panose="020B0604020202020204" pitchFamily="34" charset="0"/>
                        </a:rPr>
                        <a:t>Capital intensive</a:t>
                      </a:r>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2616526333"/>
                  </a:ext>
                </a:extLst>
              </a:tr>
              <a:tr h="244828">
                <a:tc vMerge="1">
                  <a:txBody>
                    <a:bodyPr/>
                    <a:lstStyle/>
                    <a:p>
                      <a:pPr algn="l" fontAlgn="b"/>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w="12700" cmpd="sng">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Labour</a:t>
                      </a:r>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w="12700" cmpd="sng">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Capital</a:t>
                      </a:r>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w="12700" cmpd="sng">
                      <a:noFill/>
                    </a:lnT>
                    <a:lnB>
                      <a:noFill/>
                    </a:lnB>
                    <a:lnTlToBr w="12700" cmpd="sng">
                      <a:noFill/>
                      <a:prstDash val="solid"/>
                    </a:lnTlToBr>
                    <a:lnBlToTr w="12700" cmpd="sng">
                      <a:noFill/>
                      <a:prstDash val="solid"/>
                    </a:lnBlToTr>
                  </a:tcPr>
                </a:tc>
                <a:tc vMerge="1">
                  <a:txBody>
                    <a:bodyPr/>
                    <a:lstStyle/>
                    <a:p>
                      <a:pPr algn="ctr" fontAlgn="b"/>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w="12700" cmpd="sng">
                      <a:noFill/>
                    </a:lnT>
                    <a:lnB>
                      <a:noFill/>
                    </a:lnB>
                    <a:lnTlToBr w="12700" cmpd="sng">
                      <a:noFill/>
                      <a:prstDash val="solid"/>
                    </a:lnTlToBr>
                    <a:lnBlToTr w="12700" cmpd="sng">
                      <a:noFill/>
                      <a:prstDash val="solid"/>
                    </a:lnBlToTr>
                  </a:tcPr>
                </a:tc>
                <a:tc vMerge="1">
                  <a:txBody>
                    <a:bodyPr/>
                    <a:lstStyle/>
                    <a:p>
                      <a:pPr algn="ctr" fontAlgn="b"/>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2416770500"/>
                  </a:ext>
                </a:extLst>
              </a:tr>
              <a:tr h="244828">
                <a:tc>
                  <a:txBody>
                    <a:bodyPr/>
                    <a:lstStyle/>
                    <a:p>
                      <a:pPr algn="l" fontAlgn="b"/>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(1)</a:t>
                      </a:r>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(2)</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(4)</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(5)</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402356584"/>
                  </a:ext>
                </a:extLst>
              </a:tr>
              <a:tr h="244828">
                <a:tc>
                  <a:txBody>
                    <a:bodyPr/>
                    <a:lstStyle/>
                    <a:p>
                      <a:pPr algn="l" fontAlgn="ctr"/>
                      <a:r>
                        <a:rPr lang="en-IN" sz="1000" b="1" u="none" strike="noStrike" dirty="0">
                          <a:effectLst/>
                          <a:latin typeface="Arial" panose="020B0604020202020204" pitchFamily="34" charset="0"/>
                          <a:cs typeface="Arial" panose="020B0604020202020204" pitchFamily="34" charset="0"/>
                        </a:rPr>
                        <a:t>Agriculture and allied</a:t>
                      </a:r>
                      <a:endParaRPr lang="en-IN" sz="1000" b="1" i="0" u="none" strike="noStrike" dirty="0">
                        <a:solidFill>
                          <a:srgbClr val="365F91"/>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0.459</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0.387</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intensive</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intensive</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429910744"/>
                  </a:ext>
                </a:extLst>
              </a:tr>
              <a:tr h="244828">
                <a:tc>
                  <a:txBody>
                    <a:bodyPr/>
                    <a:lstStyle/>
                    <a:p>
                      <a:pPr algn="l" fontAlgn="ctr"/>
                      <a:r>
                        <a:rPr lang="en-IN" sz="1000" b="1" u="none" strike="noStrike" dirty="0">
                          <a:effectLst/>
                          <a:latin typeface="Arial" panose="020B0604020202020204" pitchFamily="34" charset="0"/>
                          <a:cs typeface="Arial" panose="020B0604020202020204" pitchFamily="34" charset="0"/>
                        </a:rPr>
                        <a:t>Mining</a:t>
                      </a:r>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0.196</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0.559</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intensive</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intensive</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3285377719"/>
                  </a:ext>
                </a:extLst>
              </a:tr>
              <a:tr h="244828">
                <a:tc>
                  <a:txBody>
                    <a:bodyPr/>
                    <a:lstStyle/>
                    <a:p>
                      <a:pPr algn="l" fontAlgn="ctr"/>
                      <a:r>
                        <a:rPr lang="en-IN" sz="1000" b="1" u="none" strike="noStrike" dirty="0">
                          <a:effectLst/>
                          <a:latin typeface="Arial" panose="020B0604020202020204" pitchFamily="34" charset="0"/>
                          <a:cs typeface="Arial" panose="020B0604020202020204" pitchFamily="34" charset="0"/>
                        </a:rPr>
                        <a:t>Processed food</a:t>
                      </a:r>
                      <a:endParaRPr lang="en-IN" sz="1000" b="1" i="0" u="none" strike="noStrike" dirty="0">
                        <a:solidFill>
                          <a:srgbClr val="365F91"/>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0.096</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0.146</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 </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3815932034"/>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Textile and leather</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0.142</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0.181</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 </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786230866"/>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Wood products</a:t>
                      </a:r>
                      <a:endParaRPr lang="en-IN" sz="1000" b="1" i="0" u="none" strike="noStrike">
                        <a:solidFill>
                          <a:srgbClr val="365F91"/>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0.174</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0.194</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 </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2314869002"/>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Paper, printing and publishing</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0.152</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0.159</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 </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2771033563"/>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Coke and petroleum products</a:t>
                      </a:r>
                      <a:endParaRPr lang="en-IN" sz="1000" b="1" i="0" u="none" strike="noStrike">
                        <a:solidFill>
                          <a:srgbClr val="365F91"/>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0.009</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0.184</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 </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791912142"/>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Chemical products</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0.075</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0.247</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 </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2912122494"/>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Rubber  and plastics</a:t>
                      </a:r>
                      <a:endParaRPr lang="en-IN" sz="1000" b="1" i="0" u="none" strike="noStrike">
                        <a:solidFill>
                          <a:srgbClr val="365F91"/>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0.073</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0.160</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 </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2978518411"/>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Non-metallic mineral products</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0.118</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effectLst/>
                          <a:latin typeface="Arial" panose="020B0604020202020204" pitchFamily="34" charset="0"/>
                          <a:cs typeface="Arial" panose="020B0604020202020204" pitchFamily="34" charset="0"/>
                        </a:rPr>
                        <a:t>0.268</a:t>
                      </a:r>
                      <a:endParaRPr lang="en-IN" sz="1000" b="1" i="0" u="none" strike="noStrike"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intensive</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357010159"/>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Basic metal products</a:t>
                      </a:r>
                      <a:endParaRPr lang="en-IN" sz="1000" b="1" i="0" u="none" strike="noStrike">
                        <a:solidFill>
                          <a:srgbClr val="365F91"/>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0.067</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0.196</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 </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1860037982"/>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Machinery nec</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0.076</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0.144</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 </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2696000017"/>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Electrical equipment</a:t>
                      </a:r>
                      <a:endParaRPr lang="en-IN" sz="1000" b="1" i="0" u="none" strike="noStrike">
                        <a:solidFill>
                          <a:srgbClr val="365F91"/>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0.130</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0.209</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solidFill>
                            <a:srgbClr val="FF0000"/>
                          </a:solidFill>
                          <a:effectLst/>
                          <a:latin typeface="Arial" panose="020B0604020202020204" pitchFamily="34" charset="0"/>
                          <a:cs typeface="Arial" panose="020B0604020202020204" pitchFamily="34" charset="0"/>
                        </a:rPr>
                        <a:t> </a:t>
                      </a:r>
                      <a:endParaRPr lang="en-IN" sz="1000" b="1" i="0" u="none" strike="noStrike">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3224508614"/>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Transport equipment</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0.099</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0.236</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solidFill>
                            <a:srgbClr val="FF0000"/>
                          </a:solidFill>
                          <a:effectLst/>
                          <a:latin typeface="Arial" panose="020B0604020202020204" pitchFamily="34" charset="0"/>
                          <a:cs typeface="Arial" panose="020B0604020202020204" pitchFamily="34" charset="0"/>
                        </a:rPr>
                        <a:t> </a:t>
                      </a:r>
                      <a:endParaRPr lang="en-IN" sz="1000" b="1" i="0" u="none" strike="noStrike">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3325243426"/>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Manufacturing nec</a:t>
                      </a:r>
                      <a:endParaRPr lang="en-IN" sz="1000" b="1" i="0" u="none" strike="noStrike">
                        <a:solidFill>
                          <a:srgbClr val="365F91"/>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0.187</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0.118</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intensive</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 </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3025169971"/>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Financial service</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0.279</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0.571</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intensive</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intensive</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2380554217"/>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Business service</a:t>
                      </a:r>
                      <a:endParaRPr lang="en-IN" sz="1000" b="1" i="0" u="none" strike="noStrike">
                        <a:solidFill>
                          <a:srgbClr val="365F91"/>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0.263</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0.342</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intensive</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intensive</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 xmlns:a16="http://schemas.microsoft.com/office/drawing/2014/main" val="4226623522"/>
                  </a:ext>
                </a:extLst>
              </a:tr>
              <a:tr h="244828">
                <a:tc>
                  <a:txBody>
                    <a:bodyPr/>
                    <a:lstStyle/>
                    <a:p>
                      <a:pPr algn="l" fontAlgn="ctr"/>
                      <a:r>
                        <a:rPr lang="en-IN" sz="1000" b="1" u="none" strike="noStrike">
                          <a:effectLst/>
                          <a:latin typeface="Arial" panose="020B0604020202020204" pitchFamily="34" charset="0"/>
                          <a:cs typeface="Arial" panose="020B0604020202020204" pitchFamily="34" charset="0"/>
                        </a:rPr>
                        <a:t>Education</a:t>
                      </a:r>
                      <a:endParaRPr lang="en-IN" sz="1000" b="1"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0.542</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000" b="1" u="none" strike="noStrike">
                          <a:effectLst/>
                          <a:latin typeface="Arial" panose="020B0604020202020204" pitchFamily="34" charset="0"/>
                          <a:cs typeface="Arial" panose="020B0604020202020204" pitchFamily="34" charset="0"/>
                        </a:rPr>
                        <a:t>0.232</a:t>
                      </a:r>
                      <a:endParaRPr lang="en-IN" sz="1000" b="1" i="0" u="none" strike="noStrike">
                        <a:effectLst/>
                        <a:latin typeface="Arial" panose="020B0604020202020204" pitchFamily="34" charset="0"/>
                        <a:cs typeface="Arial" panose="020B0604020202020204" pitchFamily="34" charset="0"/>
                      </a:endParaRPr>
                    </a:p>
                  </a:txBody>
                  <a:tcPr marL="0" marR="0" marT="0"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intensive</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 </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196303220"/>
                  </a:ext>
                </a:extLst>
              </a:tr>
              <a:tr h="244828">
                <a:tc>
                  <a:txBody>
                    <a:bodyPr/>
                    <a:lstStyle/>
                    <a:p>
                      <a:pPr algn="l" fontAlgn="b"/>
                      <a:r>
                        <a:rPr lang="en-IN" sz="1000" b="1" u="none" strike="noStrike" dirty="0" err="1">
                          <a:effectLst/>
                          <a:latin typeface="Arial" panose="020B0604020202020204" pitchFamily="34" charset="0"/>
                          <a:cs typeface="Arial" panose="020B0604020202020204" pitchFamily="34" charset="0"/>
                        </a:rPr>
                        <a:t>Tradables</a:t>
                      </a:r>
                      <a:r>
                        <a:rPr lang="en-IN" sz="1000" b="1" u="none" strike="noStrike" dirty="0">
                          <a:effectLst/>
                          <a:latin typeface="Arial" panose="020B0604020202020204" pitchFamily="34" charset="0"/>
                          <a:cs typeface="Arial" panose="020B0604020202020204" pitchFamily="34" charset="0"/>
                        </a:rPr>
                        <a:t> (average)</a:t>
                      </a:r>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0.174</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0.252</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 xmlns:a16="http://schemas.microsoft.com/office/drawing/2014/main" val="3311651769"/>
                  </a:ext>
                </a:extLst>
              </a:tr>
              <a:tr h="244828">
                <a:tc>
                  <a:txBody>
                    <a:bodyPr/>
                    <a:lstStyle/>
                    <a:p>
                      <a:pPr algn="l" fontAlgn="b"/>
                      <a:r>
                        <a:rPr lang="en-IN" sz="1000" b="1" u="none" strike="noStrike" dirty="0">
                          <a:effectLst/>
                          <a:latin typeface="Arial" panose="020B0604020202020204" pitchFamily="34" charset="0"/>
                          <a:cs typeface="Arial" panose="020B0604020202020204" pitchFamily="34" charset="0"/>
                        </a:rPr>
                        <a:t>Increase over </a:t>
                      </a:r>
                      <a:r>
                        <a:rPr lang="en-IN" sz="1000" b="1" u="none" strike="noStrike" dirty="0" smtClean="0">
                          <a:effectLst/>
                          <a:latin typeface="Arial" panose="020B0604020202020204" pitchFamily="34" charset="0"/>
                          <a:cs typeface="Arial" panose="020B0604020202020204" pitchFamily="34" charset="0"/>
                        </a:rPr>
                        <a:t>direct</a:t>
                      </a:r>
                      <a:r>
                        <a:rPr lang="en-IN" sz="1000" b="1" u="none" strike="noStrike" baseline="0" dirty="0" smtClean="0">
                          <a:effectLst/>
                          <a:latin typeface="Arial" panose="020B0604020202020204" pitchFamily="34" charset="0"/>
                          <a:cs typeface="Arial" panose="020B0604020202020204" pitchFamily="34" charset="0"/>
                        </a:rPr>
                        <a:t> proportion</a:t>
                      </a:r>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7.0</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IN" sz="1000" b="1" u="none" strike="noStrike" dirty="0">
                          <a:solidFill>
                            <a:srgbClr val="FF0000"/>
                          </a:solidFill>
                          <a:effectLst/>
                          <a:latin typeface="Arial" panose="020B0604020202020204" pitchFamily="34" charset="0"/>
                          <a:cs typeface="Arial" panose="020B0604020202020204" pitchFamily="34" charset="0"/>
                        </a:rPr>
                        <a:t>10.3</a:t>
                      </a:r>
                      <a:endParaRPr lang="en-IN" sz="1000" b="1" i="0" u="none" strike="noStrike" dirty="0">
                        <a:solidFill>
                          <a:srgbClr val="FF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IN" sz="1000" b="1"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292334343"/>
                  </a:ext>
                </a:extLst>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3281</TotalTime>
  <Words>1365</Words>
  <Application>Microsoft Office PowerPoint</Application>
  <PresentationFormat>On-screen Show (4:3)</PresentationFormat>
  <Paragraphs>427</Paragraphs>
  <Slides>14</Slides>
  <Notes>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14</vt:i4>
      </vt:variant>
    </vt:vector>
  </HeadingPairs>
  <TitlesOfParts>
    <vt:vector size="17" baseType="lpstr">
      <vt:lpstr>Office Theme</vt:lpstr>
      <vt:lpstr>Custom Design</vt:lpstr>
      <vt:lpstr>Document</vt:lpstr>
      <vt:lpstr>    Assessing structural coherence with factor proportions of tradable sectors in Indian economy    Anjali Tandon Institute for Studies in Industrial Development (ISID)    Indian Association for Research in National Income and Wealth  38th Annual Conference,  September 26, 2020     `</vt:lpstr>
      <vt:lpstr>Keywords: Definition and issues</vt:lpstr>
      <vt:lpstr>Motivation, Gaps and  Contribution of the study</vt:lpstr>
      <vt:lpstr>Semi Input-Output method</vt:lpstr>
      <vt:lpstr>Data and Time frame</vt:lpstr>
      <vt:lpstr>Sector Classification: Tradables /Non-tradables</vt:lpstr>
      <vt:lpstr>Size of tradables in the economy</vt:lpstr>
      <vt:lpstr>Factor proportions</vt:lpstr>
      <vt:lpstr>Sector-wise factor proportions</vt:lpstr>
      <vt:lpstr>Findings – Factor proportions Getting a sense of manufacturing sector</vt:lpstr>
      <vt:lpstr> Structure of the tradable sector</vt:lpstr>
      <vt:lpstr>Findings – Structural coherence</vt:lpstr>
      <vt:lpstr>Conclusions and  Policy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atandon</dc:creator>
  <cp:lastModifiedBy>DELL</cp:lastModifiedBy>
  <cp:revision>389</cp:revision>
  <dcterms:created xsi:type="dcterms:W3CDTF">2019-01-09T06:11:41Z</dcterms:created>
  <dcterms:modified xsi:type="dcterms:W3CDTF">2020-09-24T12:15:46Z</dcterms:modified>
</cp:coreProperties>
</file>