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4FF"/>
    <a:srgbClr val="679A60"/>
    <a:srgbClr val="E2422F"/>
    <a:srgbClr val="E3A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9" autoAdjust="0"/>
    <p:restoredTop sz="94660" autoAdjust="0"/>
  </p:normalViewPr>
  <p:slideViewPr>
    <p:cSldViewPr snapToGrid="0">
      <p:cViewPr varScale="1">
        <p:scale>
          <a:sx n="53" d="100"/>
          <a:sy n="53" d="100"/>
        </p:scale>
        <p:origin x="-120" y="-9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8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62CDCBD-A9C4-4DE4-AA6D-22075B22565B}" type="datetimeFigureOut">
              <a:rPr lang="en-IN" smtClean="0"/>
              <a:t>31/08/20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9F9C650-11F2-4F62-8953-869163086046}" type="slidenum">
              <a:rPr lang="en-IN" smtClean="0"/>
              <a:t>‹#›</a:t>
            </a:fld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64D7EF-381C-40ED-BA7F-486DAB4009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1096" y="551191"/>
            <a:ext cx="9019787" cy="1823976"/>
          </a:xfrm>
        </p:spPr>
        <p:txBody>
          <a:bodyPr>
            <a:normAutofit fontScale="90000"/>
          </a:bodyPr>
          <a:lstStyle/>
          <a:p>
            <a:r>
              <a:rPr lang="en-GB" sz="4900" b="1" noProof="0" dirty="0" smtClean="0"/>
              <a:t>Back-Series of Sub-National Accounts: </a:t>
            </a:r>
            <a:br>
              <a:rPr lang="en-GB" sz="4900" b="1" noProof="0" dirty="0" smtClean="0"/>
            </a:br>
            <a:r>
              <a:rPr lang="en-GB" sz="5600" b="1" noProof="0" dirty="0" smtClean="0">
                <a:latin typeface="Monotype Corsiva"/>
                <a:cs typeface="Monotype Corsiva"/>
              </a:rPr>
              <a:t>An Example from Uttarakhand </a:t>
            </a:r>
            <a:endParaRPr lang="en-GB" sz="5600" b="1" noProof="0" dirty="0">
              <a:latin typeface="Monotype Corsiva"/>
              <a:cs typeface="Monotype Corsiva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0AEDDC9-3D96-464B-B957-CD8B1F6B79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6949" y="3315827"/>
            <a:ext cx="7105651" cy="270439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400" b="1" noProof="0" dirty="0" smtClean="0"/>
              <a:t>PANKAJ NAITHANI </a:t>
            </a:r>
            <a:r>
              <a:rPr lang="en-GB" sz="2400" i="1" noProof="0" dirty="0" smtClean="0"/>
              <a:t>(Contributor - Presenter)</a:t>
            </a:r>
          </a:p>
          <a:p>
            <a:pPr>
              <a:spcBef>
                <a:spcPts val="0"/>
              </a:spcBef>
            </a:pPr>
            <a:r>
              <a:rPr lang="en-GB" sz="2400" noProof="0" dirty="0" smtClean="0"/>
              <a:t>Secretary, Uttarakhand Right to Service Commission, Government of Uttarakhand, Dehradun - Uttarakhand</a:t>
            </a:r>
          </a:p>
          <a:p>
            <a:pPr>
              <a:spcBef>
                <a:spcPts val="0"/>
              </a:spcBef>
            </a:pPr>
            <a:r>
              <a:rPr lang="en-GB" sz="2400" noProof="0" dirty="0" smtClean="0"/>
              <a:t>&amp;</a:t>
            </a:r>
          </a:p>
          <a:p>
            <a:pPr>
              <a:spcBef>
                <a:spcPts val="0"/>
              </a:spcBef>
            </a:pPr>
            <a:r>
              <a:rPr lang="en-GB" sz="2400" b="1" noProof="0" dirty="0" smtClean="0"/>
              <a:t>UJJWALA NAITHANI</a:t>
            </a:r>
            <a:r>
              <a:rPr lang="en-GB" sz="2400" i="1" noProof="0" dirty="0" smtClean="0"/>
              <a:t> (Contributor)</a:t>
            </a:r>
          </a:p>
          <a:p>
            <a:pPr>
              <a:spcBef>
                <a:spcPts val="0"/>
              </a:spcBef>
            </a:pPr>
            <a:r>
              <a:rPr lang="en-GB" sz="2400" noProof="0" dirty="0" smtClean="0"/>
              <a:t>Department of Biotechnology, Jaypee Institute of Information Technology (JIIT), NOIDA - UP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425161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8111BF-0A7A-416E-9C28-CE2466C7F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National-Level Back Series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87EA564-9F15-4FCB-B928-7144A6B27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noProof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 snapshot of domestic product, capital formation and other macro-economic aggregates for the period from 2004-05 to 2011-12 (Base-year (2011-12) </a:t>
            </a:r>
            <a:r>
              <a:rPr lang="mr-IN" b="1" noProof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–</a:t>
            </a:r>
            <a:r>
              <a:rPr lang="en-GB" b="1" noProof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CSO </a:t>
            </a:r>
            <a:r>
              <a:rPr lang="en-GB" b="1" noProof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on 28 November 2018</a:t>
            </a:r>
          </a:p>
          <a:p>
            <a:r>
              <a:rPr lang="en-GB" b="1" noProof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Reworking of Estimates </a:t>
            </a:r>
            <a:r>
              <a:rPr lang="mr-IN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–</a:t>
            </a:r>
            <a:r>
              <a:rPr lang="en-GB" b="1" noProof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GB" b="1" noProof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Methodology of 2011-12 series</a:t>
            </a:r>
          </a:p>
          <a:p>
            <a:r>
              <a:rPr lang="en-GB" b="1" noProof="0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S</a:t>
            </a:r>
            <a:r>
              <a:rPr lang="en-GB" b="1" noProof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plicing in certain cases </a:t>
            </a:r>
            <a:r>
              <a:rPr lang="mr-IN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–</a:t>
            </a:r>
            <a:r>
              <a:rPr lang="en-GB" b="1" noProof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GB" b="1" noProof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Availability of data is restricted 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Only few States have prepared their Back Series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It </a:t>
            </a:r>
            <a:r>
              <a:rPr lang="en-GB" b="1" noProof="0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is high time for </a:t>
            </a:r>
            <a:r>
              <a:rPr lang="en-GB" b="1" noProof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other States</a:t>
            </a:r>
            <a:r>
              <a:rPr lang="en-GB" b="1" noProof="0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/</a:t>
            </a:r>
            <a:r>
              <a:rPr lang="en-GB" b="1" noProof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UTs</a:t>
            </a:r>
            <a:endParaRPr lang="en-GB" b="1" noProof="0" dirty="0">
              <a:solidFill>
                <a:srgbClr val="00000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1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AB78E4-BC7C-4389-8407-EE33360C4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Back Series: </a:t>
            </a:r>
            <a:br>
              <a:rPr lang="en-GB" noProof="0" dirty="0" smtClean="0"/>
            </a:br>
            <a:r>
              <a:rPr lang="en-GB" noProof="0" dirty="0" smtClean="0"/>
              <a:t>Status of Uttarakhand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B8DC31C-B552-4509-BA76-5C19976D1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noProof="0" dirty="0" smtClean="0">
                <a:latin typeface="Times New Roman"/>
                <a:cs typeface="Times New Roman"/>
              </a:rPr>
              <a:t>1999-2000 Back Series </a:t>
            </a:r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–</a:t>
            </a:r>
            <a:r>
              <a:rPr lang="en-GB" b="1" noProof="0" dirty="0" smtClean="0">
                <a:latin typeface="Times New Roman"/>
                <a:cs typeface="Times New Roman"/>
              </a:rPr>
              <a:t> </a:t>
            </a:r>
            <a:r>
              <a:rPr lang="en-GB" b="1" noProof="0" dirty="0" smtClean="0">
                <a:solidFill>
                  <a:srgbClr val="000000"/>
                </a:solidFill>
                <a:effectLst/>
                <a:latin typeface="Times New Roman"/>
                <a:ea typeface="MS Mincho" panose="02020609040205080304" pitchFamily="49" charset="-128"/>
                <a:cs typeface="Times New Roman"/>
              </a:rPr>
              <a:t>Couldn’t be published or placed in public domain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2004-05 Back Series – </a:t>
            </a:r>
            <a:r>
              <a:rPr lang="en-GB" b="1" noProof="0" dirty="0" smtClean="0">
                <a:solidFill>
                  <a:srgbClr val="000000"/>
                </a:solidFill>
                <a:effectLst/>
                <a:latin typeface="Times New Roman"/>
                <a:ea typeface="MS Mincho" panose="02020609040205080304" pitchFamily="49" charset="-128"/>
                <a:cs typeface="Times New Roman"/>
              </a:rPr>
              <a:t>Prepared and published/ disseminated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2011-12 Back Series – It is missing</a:t>
            </a:r>
          </a:p>
          <a:p>
            <a:pPr marL="0" indent="0">
              <a:buNone/>
            </a:pPr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THUS, 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An attempt is made to prepare Back Series (Base Year 2011-12) using methodology outlined in Naithani </a:t>
            </a:r>
            <a:r>
              <a:rPr lang="en-GB" b="1" i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et al</a:t>
            </a:r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, Journal of Income and Wealth, Vol.37, No.1, Jan-June 2015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Sub-sector level data is used</a:t>
            </a:r>
          </a:p>
          <a:p>
            <a:r>
              <a:rPr lang="en-GB" b="1" noProof="0" dirty="0" smtClean="0">
                <a:solidFill>
                  <a:srgbClr val="000000"/>
                </a:solidFill>
                <a:latin typeface="Times New Roman"/>
                <a:ea typeface="MS Mincho" panose="02020609040205080304" pitchFamily="49" charset="-128"/>
                <a:cs typeface="Times New Roman"/>
              </a:rPr>
              <a:t>Splicing Methodology applied</a:t>
            </a:r>
            <a:endParaRPr lang="en-GB" b="1" noProof="0" dirty="0">
              <a:solidFill>
                <a:srgbClr val="000000"/>
              </a:solidFill>
              <a:latin typeface="Times New Roman"/>
              <a:ea typeface="MS Mincho" panose="02020609040205080304" pitchFamily="49" charset="-128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954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60FB5F-FB36-461E-B25E-20F047CBC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Back series vis-à-vis Previous Base-year Series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717252"/>
            <a:ext cx="4876800" cy="517363"/>
          </a:xfrm>
        </p:spPr>
        <p:txBody>
          <a:bodyPr/>
          <a:lstStyle/>
          <a:p>
            <a:r>
              <a:rPr lang="en-GB" sz="2000" b="1" noProof="0" dirty="0" smtClean="0">
                <a:latin typeface="+mn-lt"/>
              </a:rPr>
              <a:t>Refined Methodology &amp; Better Coverage in New Series</a:t>
            </a:r>
            <a:endParaRPr lang="en-GB" sz="2000" b="1" noProof="0" dirty="0">
              <a:latin typeface="+mn-lt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35EE437F-700B-469B-8263-E9846C1057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-1452" b="-1853"/>
          <a:stretch/>
        </p:blipFill>
        <p:spPr>
          <a:xfrm>
            <a:off x="1011238" y="1748940"/>
            <a:ext cx="4876800" cy="2933713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6166518" y="870110"/>
            <a:ext cx="4876800" cy="364506"/>
          </a:xfrm>
        </p:spPr>
        <p:txBody>
          <a:bodyPr/>
          <a:lstStyle/>
          <a:p>
            <a:r>
              <a:rPr lang="en-GB" sz="2000" b="1" noProof="0" dirty="0" smtClean="0">
                <a:latin typeface="+mn-lt"/>
              </a:rPr>
              <a:t>Current – 	1 to 10 Thou. Cr.</a:t>
            </a:r>
            <a:endParaRPr lang="en-GB" sz="2000" b="1" noProof="0" dirty="0">
              <a:latin typeface="+mn-lt"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="" xmlns:a16="http://schemas.microsoft.com/office/drawing/2014/main" id="{7D32A792-B2BB-4144-A292-A7EF4381392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t="-1335" b="-1171"/>
          <a:stretch/>
        </p:blipFill>
        <p:spPr>
          <a:xfrm>
            <a:off x="6193536" y="1820814"/>
            <a:ext cx="4876800" cy="2873597"/>
          </a:xfr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1020548" y="1241161"/>
            <a:ext cx="4876800" cy="36971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8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+mn-lt"/>
              </a:rPr>
              <a:t>Improvement in Estimates is also there </a:t>
            </a:r>
            <a:endParaRPr lang="en-US" sz="2000" b="1" dirty="0">
              <a:latin typeface="+mn-lt"/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6196906" y="1289077"/>
            <a:ext cx="4876800" cy="31004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800" b="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+mn-lt"/>
              </a:rPr>
              <a:t>Constant </a:t>
            </a:r>
            <a:r>
              <a:rPr lang="mr-IN" sz="2000" b="1" dirty="0" smtClean="0">
                <a:latin typeface="+mn-lt"/>
              </a:rPr>
              <a:t>–</a:t>
            </a:r>
            <a:r>
              <a:rPr lang="en-US" sz="2000" b="1" dirty="0" smtClean="0">
                <a:latin typeface="+mn-lt"/>
              </a:rPr>
              <a:t> 	18 to 47 Thou. Cr.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96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8A319B-0DF0-4052-BF61-E61A9E454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Sector-wise shares in both Series </a:t>
            </a:r>
            <a:endParaRPr lang="en-GB" noProof="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31" y="432485"/>
            <a:ext cx="5711825" cy="2394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700" y="441757"/>
            <a:ext cx="5711825" cy="2409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09" y="2879132"/>
            <a:ext cx="5711825" cy="25114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34943" y="3042676"/>
            <a:ext cx="5871331" cy="2215991"/>
          </a:xfrm>
          <a:prstGeom prst="rect">
            <a:avLst/>
          </a:prstGeom>
          <a:solidFill>
            <a:srgbClr val="8AC4FF"/>
          </a:solidFill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Primary Sector </a:t>
            </a:r>
            <a:r>
              <a:rPr lang="mr-IN" b="1" dirty="0" smtClean="0"/>
              <a:t>–</a:t>
            </a:r>
            <a:r>
              <a:rPr lang="en-US" b="1" dirty="0" smtClean="0"/>
              <a:t> Gone down by 1% to 1.6%</a:t>
            </a:r>
          </a:p>
          <a:p>
            <a:r>
              <a:rPr lang="en-US" b="1" dirty="0" smtClean="0"/>
              <a:t>It is inconsistent with All-India Scenario</a:t>
            </a:r>
          </a:p>
          <a:p>
            <a:endParaRPr lang="en-US" sz="1000" b="1" dirty="0"/>
          </a:p>
          <a:p>
            <a:r>
              <a:rPr lang="en-US" b="1" dirty="0" smtClean="0"/>
              <a:t>Secondary Sector </a:t>
            </a:r>
            <a:r>
              <a:rPr lang="mr-IN" b="1" dirty="0" smtClean="0"/>
              <a:t>–</a:t>
            </a:r>
            <a:r>
              <a:rPr lang="en-US" b="1" dirty="0" smtClean="0"/>
              <a:t> Gone up 6.3% to 16.8%</a:t>
            </a:r>
          </a:p>
          <a:p>
            <a:r>
              <a:rPr lang="en-US" b="1" dirty="0" smtClean="0"/>
              <a:t>It is mainly due to MCA-21 data</a:t>
            </a:r>
          </a:p>
          <a:p>
            <a:endParaRPr lang="en-US" sz="1000" b="1" dirty="0"/>
          </a:p>
          <a:p>
            <a:r>
              <a:rPr lang="en-US" b="1" dirty="0" smtClean="0"/>
              <a:t>Tertiary Sector </a:t>
            </a:r>
            <a:r>
              <a:rPr lang="mr-IN" b="1" dirty="0" smtClean="0"/>
              <a:t>–</a:t>
            </a:r>
            <a:r>
              <a:rPr lang="en-US" b="1" dirty="0" smtClean="0"/>
              <a:t> Gone down by 5.3% to 15.5%</a:t>
            </a:r>
          </a:p>
          <a:p>
            <a:endParaRPr lang="en-US" sz="1000" b="1" dirty="0"/>
          </a:p>
          <a:p>
            <a:r>
              <a:rPr lang="en-US" b="1" dirty="0" smtClean="0"/>
              <a:t>Overall Economy emerged ‘Post</a:t>
            </a:r>
            <a:r>
              <a:rPr lang="mr-IN" b="1" dirty="0" smtClean="0"/>
              <a:t>–</a:t>
            </a:r>
            <a:r>
              <a:rPr lang="en-US" b="1" dirty="0" smtClean="0"/>
              <a:t>Industrial to Industrial’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749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Plot of Growth Rates and PCI </a:t>
            </a:r>
            <a:endParaRPr lang="en-GB" noProof="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3" y="404650"/>
            <a:ext cx="5711825" cy="3859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454" y="415908"/>
            <a:ext cx="5712460" cy="384863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59469" y="4336412"/>
            <a:ext cx="56796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Differences in Growth Rates range between -0.6% to 1.8%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1483" y="4321105"/>
            <a:ext cx="56796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PCI has gone up by  INR 1 Thousand to 10 Thousand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93100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Discussion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540881"/>
            <a:ext cx="10058400" cy="4610106"/>
          </a:xfrm>
        </p:spPr>
        <p:txBody>
          <a:bodyPr>
            <a:noAutofit/>
          </a:bodyPr>
          <a:lstStyle/>
          <a:p>
            <a:pPr marL="0" indent="0">
              <a:spcBef>
                <a:spcPts val="120"/>
              </a:spcBef>
              <a:buNone/>
            </a:pPr>
            <a:r>
              <a:rPr lang="en-GB" sz="2600" b="1" u="sng" noProof="0" dirty="0" smtClean="0"/>
              <a:t>ABOUT THE BACK SERIES</a:t>
            </a:r>
          </a:p>
          <a:p>
            <a:pPr>
              <a:spcBef>
                <a:spcPts val="120"/>
              </a:spcBef>
            </a:pPr>
            <a:r>
              <a:rPr lang="en-GB" sz="2600" b="1" noProof="0" dirty="0" smtClean="0"/>
              <a:t>Structural change in economy is captured in much better way</a:t>
            </a:r>
          </a:p>
          <a:p>
            <a:pPr>
              <a:spcBef>
                <a:spcPts val="120"/>
              </a:spcBef>
            </a:pPr>
            <a:r>
              <a:rPr lang="en-GB" sz="2600" b="1" noProof="0" dirty="0" smtClean="0"/>
              <a:t>It reflects coverage enhancement and refinement in estimation procedure</a:t>
            </a:r>
          </a:p>
          <a:p>
            <a:pPr>
              <a:spcBef>
                <a:spcPts val="120"/>
              </a:spcBef>
            </a:pPr>
            <a:r>
              <a:rPr lang="en-GB" sz="2600" b="1" noProof="0" dirty="0" smtClean="0"/>
              <a:t>Provides a long-term view of economy</a:t>
            </a:r>
          </a:p>
          <a:p>
            <a:pPr marL="0" indent="0">
              <a:spcBef>
                <a:spcPts val="120"/>
              </a:spcBef>
              <a:buNone/>
            </a:pPr>
            <a:r>
              <a:rPr lang="en-GB" sz="2600" b="1" u="sng" noProof="0" dirty="0" smtClean="0"/>
              <a:t>ABOUT METHODOLOGY</a:t>
            </a:r>
          </a:p>
          <a:p>
            <a:pPr>
              <a:spcBef>
                <a:spcPts val="120"/>
              </a:spcBef>
            </a:pPr>
            <a:r>
              <a:rPr lang="en-GB" sz="2600" b="1" noProof="0" dirty="0" smtClean="0"/>
              <a:t>It is already tested in previous paper</a:t>
            </a:r>
          </a:p>
          <a:p>
            <a:pPr>
              <a:spcBef>
                <a:spcPts val="120"/>
              </a:spcBef>
            </a:pPr>
            <a:r>
              <a:rPr lang="en-GB" sz="2600" b="1" noProof="0" dirty="0" smtClean="0"/>
              <a:t>Splicing at sub-sector level is as good as when applied on item-level data</a:t>
            </a:r>
          </a:p>
          <a:p>
            <a:pPr marL="0" indent="0" algn="ctr">
              <a:spcBef>
                <a:spcPts val="120"/>
              </a:spcBef>
              <a:buNone/>
            </a:pPr>
            <a:r>
              <a:rPr lang="en-GB" sz="3400" b="1" i="1" noProof="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Example presented would help/motivate other States/ UTs to prepare Back Series in quicker way</a:t>
            </a:r>
            <a:endParaRPr lang="en-GB" sz="3400" b="1" i="1" noProof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261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4926" y="1763738"/>
            <a:ext cx="61739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+mj-lt"/>
              </a:rPr>
              <a:t>Thank you!</a:t>
            </a:r>
            <a:endParaRPr lang="en-U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5965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145</TotalTime>
  <Words>428</Words>
  <Application>Microsoft Macintosh PowerPoint</Application>
  <PresentationFormat>Custom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Back-Series of Sub-National Accounts:  An Example from Uttarakhand </vt:lpstr>
      <vt:lpstr>National-Level Back Series</vt:lpstr>
      <vt:lpstr>Back Series:  Status of Uttarakhand</vt:lpstr>
      <vt:lpstr>Back series vis-à-vis Previous Base-year Series</vt:lpstr>
      <vt:lpstr>Sector-wise shares in both Series </vt:lpstr>
      <vt:lpstr>Plot of Growth Rates and PCI </vt:lpstr>
      <vt:lpstr>Discussion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Back-Series of Sub-national Accounts:  An Example from Uttarakhand </dc:title>
  <dc:creator>Pankaj Naithani</dc:creator>
  <cp:lastModifiedBy>Apple</cp:lastModifiedBy>
  <cp:revision>19</cp:revision>
  <dcterms:created xsi:type="dcterms:W3CDTF">2020-08-31T11:31:41Z</dcterms:created>
  <dcterms:modified xsi:type="dcterms:W3CDTF">2020-08-31T15:38:49Z</dcterms:modified>
</cp:coreProperties>
</file>