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bin" ContentType="application/vnd.openxmlformats-officedocument.oleObject"/>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charts/chart1.xml" ContentType="application/vnd.openxmlformats-officedocument.drawingml.chart+xml"/>
  <Override PartName="/ppt/charts/chart2.xml" ContentType="application/vnd.openxmlformats-officedocument.drawingml.char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67" r:id="rId2"/>
    <p:sldId id="279" r:id="rId3"/>
    <p:sldId id="258" r:id="rId4"/>
    <p:sldId id="274" r:id="rId5"/>
    <p:sldId id="276" r:id="rId6"/>
    <p:sldId id="275" r:id="rId7"/>
    <p:sldId id="289" r:id="rId8"/>
    <p:sldId id="290" r:id="rId9"/>
    <p:sldId id="288" r:id="rId10"/>
    <p:sldId id="291" r:id="rId11"/>
    <p:sldId id="315" r:id="rId12"/>
    <p:sldId id="268"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34" autoAdjust="0"/>
    <p:restoredTop sz="94662" autoAdjust="0"/>
  </p:normalViewPr>
  <p:slideViewPr>
    <p:cSldViewPr>
      <p:cViewPr varScale="1">
        <p:scale>
          <a:sx n="78" d="100"/>
          <a:sy n="78" d="100"/>
        </p:scale>
        <p:origin x="-600" y="-102"/>
      </p:cViewPr>
      <p:guideLst>
        <p:guide orient="horz" pos="2160"/>
        <p:guide pos="2880"/>
      </p:guideLst>
    </p:cSldViewPr>
  </p:slideViewPr>
  <p:outlineViewPr>
    <p:cViewPr>
      <p:scale>
        <a:sx n="33" d="100"/>
        <a:sy n="33" d="100"/>
      </p:scale>
      <p:origin x="0" y="10860"/>
    </p:cViewPr>
  </p:outlineViewPr>
  <p:notesTextViewPr>
    <p:cViewPr>
      <p:scale>
        <a:sx n="1" d="1"/>
        <a:sy n="1" d="1"/>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rts/_rels/chart1.xml.rels><?xml version="1.0" encoding="UTF-8" standalone="yes"?>
<Relationships xmlns="http://schemas.openxmlformats.org/package/2006/relationships"><Relationship Id="rId2" Type="http://schemas.openxmlformats.org/officeDocument/2006/relationships/oleObject" Target="file:///C:\Users\priya\Desktop\sectoral%20inequality.xlsx" TargetMode="External"/><Relationship Id="rId1" Type="http://schemas.openxmlformats.org/officeDocument/2006/relationships/themeOverride" Target="../theme/themeOverride1.xml"/></Relationships>
</file>

<file path=ppt/charts/_rels/chart2.xml.rels><?xml version="1.0" encoding="UTF-8" standalone="yes"?>
<Relationships xmlns="http://schemas.openxmlformats.org/package/2006/relationships"><Relationship Id="rId2" Type="http://schemas.openxmlformats.org/officeDocument/2006/relationships/oleObject" Target="file:///C:\Users\priya\Desktop\sectoral%20inequality.xlsx" TargetMode="External"/><Relationship Id="rId1" Type="http://schemas.openxmlformats.org/officeDocument/2006/relationships/themeOverride" Target="../theme/themeOverride2.xml"/></Relationships>
</file>

<file path=ppt/charts/chart1.xml><?xml version="1.0" encoding="utf-8"?>
<c:chartSpace xmlns:c="http://schemas.openxmlformats.org/drawingml/2006/chart" xmlns:a="http://schemas.openxmlformats.org/drawingml/2006/main" xmlns:r="http://schemas.openxmlformats.org/officeDocument/2006/relationships">
  <c:lang val="en-US"/>
  <c:clrMapOvr bg1="lt1" tx1="dk1" bg2="lt2" tx2="dk2" accent1="accent1" accent2="accent2" accent3="accent3" accent4="accent4" accent5="accent5" accent6="accent6" hlink="hlink" folHlink="folHlink"/>
  <c:chart>
    <c:title>
      <c:tx>
        <c:rich>
          <a:bodyPr/>
          <a:lstStyle/>
          <a:p>
            <a:pPr>
              <a:defRPr/>
            </a:pPr>
            <a:r>
              <a:rPr lang="en-US" sz="1200" baseline="0"/>
              <a:t>Standard Deviation of Per Capita Income </a:t>
            </a:r>
          </a:p>
          <a:p>
            <a:pPr>
              <a:defRPr/>
            </a:pPr>
            <a:r>
              <a:rPr lang="en-US" sz="1200" baseline="0"/>
              <a:t>among Districts of Odisha</a:t>
            </a:r>
          </a:p>
        </c:rich>
      </c:tx>
      <c:layout/>
    </c:title>
    <c:plotArea>
      <c:layout/>
      <c:lineChart>
        <c:grouping val="standard"/>
        <c:ser>
          <c:idx val="0"/>
          <c:order val="0"/>
          <c:tx>
            <c:strRef>
              <c:f>Sheet12!$T$29</c:f>
              <c:strCache>
                <c:ptCount val="1"/>
                <c:pt idx="0">
                  <c:v>High</c:v>
                </c:pt>
              </c:strCache>
            </c:strRef>
          </c:tx>
          <c:cat>
            <c:strRef>
              <c:f>Sheet12!$S$30:$S$47</c:f>
              <c:strCache>
                <c:ptCount val="18"/>
                <c:pt idx="0">
                  <c:v>1993-94</c:v>
                </c:pt>
                <c:pt idx="1">
                  <c:v>1994-95</c:v>
                </c:pt>
                <c:pt idx="2">
                  <c:v>1995-96</c:v>
                </c:pt>
                <c:pt idx="3">
                  <c:v>1996-97</c:v>
                </c:pt>
                <c:pt idx="4">
                  <c:v>1997-98</c:v>
                </c:pt>
                <c:pt idx="5">
                  <c:v>1998-99</c:v>
                </c:pt>
                <c:pt idx="6">
                  <c:v>1999-00</c:v>
                </c:pt>
                <c:pt idx="7">
                  <c:v>2000-01</c:v>
                </c:pt>
                <c:pt idx="8">
                  <c:v>2001-02</c:v>
                </c:pt>
                <c:pt idx="9">
                  <c:v>2002-03</c:v>
                </c:pt>
                <c:pt idx="10">
                  <c:v>2003-04</c:v>
                </c:pt>
                <c:pt idx="11">
                  <c:v>2004-05</c:v>
                </c:pt>
                <c:pt idx="12">
                  <c:v>2005-06</c:v>
                </c:pt>
                <c:pt idx="13">
                  <c:v>2006-07</c:v>
                </c:pt>
                <c:pt idx="14">
                  <c:v>2007-08</c:v>
                </c:pt>
                <c:pt idx="15">
                  <c:v>2008-09</c:v>
                </c:pt>
                <c:pt idx="16">
                  <c:v>2009-10</c:v>
                </c:pt>
                <c:pt idx="17">
                  <c:v>2010-11</c:v>
                </c:pt>
              </c:strCache>
            </c:strRef>
          </c:cat>
          <c:val>
            <c:numRef>
              <c:f>Sheet12!$T$30:$T$47</c:f>
              <c:numCache>
                <c:formatCode>General</c:formatCode>
                <c:ptCount val="18"/>
                <c:pt idx="0">
                  <c:v>0.10022220000000003</c:v>
                </c:pt>
                <c:pt idx="1">
                  <c:v>7.874840000000001E-2</c:v>
                </c:pt>
                <c:pt idx="2">
                  <c:v>8.3552200000000049E-2</c:v>
                </c:pt>
                <c:pt idx="3">
                  <c:v>7.6298300000000013E-2</c:v>
                </c:pt>
                <c:pt idx="4">
                  <c:v>7.5347100000000014E-2</c:v>
                </c:pt>
                <c:pt idx="5">
                  <c:v>8.755060000000002E-2</c:v>
                </c:pt>
                <c:pt idx="6">
                  <c:v>9.5923800000000017E-2</c:v>
                </c:pt>
                <c:pt idx="7">
                  <c:v>9.1977500000000004E-2</c:v>
                </c:pt>
                <c:pt idx="8">
                  <c:v>9.040970000000001E-2</c:v>
                </c:pt>
                <c:pt idx="9">
                  <c:v>0.10703840000000002</c:v>
                </c:pt>
                <c:pt idx="10">
                  <c:v>0.10730560000000001</c:v>
                </c:pt>
                <c:pt idx="11">
                  <c:v>0.1277297</c:v>
                </c:pt>
                <c:pt idx="12">
                  <c:v>0.12192359999999999</c:v>
                </c:pt>
                <c:pt idx="13">
                  <c:v>0.13002130000000001</c:v>
                </c:pt>
                <c:pt idx="14">
                  <c:v>0.13249220000000003</c:v>
                </c:pt>
                <c:pt idx="15">
                  <c:v>0.13549259999999999</c:v>
                </c:pt>
                <c:pt idx="16">
                  <c:v>0.11829790000000003</c:v>
                </c:pt>
                <c:pt idx="17">
                  <c:v>0.12322470000000005</c:v>
                </c:pt>
              </c:numCache>
            </c:numRef>
          </c:val>
        </c:ser>
        <c:ser>
          <c:idx val="1"/>
          <c:order val="1"/>
          <c:tx>
            <c:strRef>
              <c:f>Sheet12!$U$29</c:f>
              <c:strCache>
                <c:ptCount val="1"/>
                <c:pt idx="0">
                  <c:v>Medium</c:v>
                </c:pt>
              </c:strCache>
            </c:strRef>
          </c:tx>
          <c:cat>
            <c:strRef>
              <c:f>Sheet12!$S$30:$S$47</c:f>
              <c:strCache>
                <c:ptCount val="18"/>
                <c:pt idx="0">
                  <c:v>1993-94</c:v>
                </c:pt>
                <c:pt idx="1">
                  <c:v>1994-95</c:v>
                </c:pt>
                <c:pt idx="2">
                  <c:v>1995-96</c:v>
                </c:pt>
                <c:pt idx="3">
                  <c:v>1996-97</c:v>
                </c:pt>
                <c:pt idx="4">
                  <c:v>1997-98</c:v>
                </c:pt>
                <c:pt idx="5">
                  <c:v>1998-99</c:v>
                </c:pt>
                <c:pt idx="6">
                  <c:v>1999-00</c:v>
                </c:pt>
                <c:pt idx="7">
                  <c:v>2000-01</c:v>
                </c:pt>
                <c:pt idx="8">
                  <c:v>2001-02</c:v>
                </c:pt>
                <c:pt idx="9">
                  <c:v>2002-03</c:v>
                </c:pt>
                <c:pt idx="10">
                  <c:v>2003-04</c:v>
                </c:pt>
                <c:pt idx="11">
                  <c:v>2004-05</c:v>
                </c:pt>
                <c:pt idx="12">
                  <c:v>2005-06</c:v>
                </c:pt>
                <c:pt idx="13">
                  <c:v>2006-07</c:v>
                </c:pt>
                <c:pt idx="14">
                  <c:v>2007-08</c:v>
                </c:pt>
                <c:pt idx="15">
                  <c:v>2008-09</c:v>
                </c:pt>
                <c:pt idx="16">
                  <c:v>2009-10</c:v>
                </c:pt>
                <c:pt idx="17">
                  <c:v>2010-11</c:v>
                </c:pt>
              </c:strCache>
            </c:strRef>
          </c:cat>
          <c:val>
            <c:numRef>
              <c:f>Sheet12!$U$30:$U$47</c:f>
              <c:numCache>
                <c:formatCode>General</c:formatCode>
                <c:ptCount val="18"/>
                <c:pt idx="0">
                  <c:v>2.8485500000000004E-2</c:v>
                </c:pt>
                <c:pt idx="1">
                  <c:v>2.2322300000000003E-2</c:v>
                </c:pt>
                <c:pt idx="2">
                  <c:v>2.7646400000000005E-2</c:v>
                </c:pt>
                <c:pt idx="3">
                  <c:v>3.801100000000001E-2</c:v>
                </c:pt>
                <c:pt idx="4">
                  <c:v>3.1473600000000004E-2</c:v>
                </c:pt>
                <c:pt idx="5">
                  <c:v>4.2414000000000014E-2</c:v>
                </c:pt>
                <c:pt idx="6">
                  <c:v>3.7003300000000017E-2</c:v>
                </c:pt>
                <c:pt idx="7">
                  <c:v>5.0605700000000003E-2</c:v>
                </c:pt>
                <c:pt idx="8">
                  <c:v>4.3573199999999999E-2</c:v>
                </c:pt>
                <c:pt idx="9">
                  <c:v>5.6869100000000006E-2</c:v>
                </c:pt>
                <c:pt idx="10">
                  <c:v>4.9600300000000007E-2</c:v>
                </c:pt>
                <c:pt idx="11">
                  <c:v>6.5583300000000011E-2</c:v>
                </c:pt>
                <c:pt idx="12">
                  <c:v>6.1631400000000003E-2</c:v>
                </c:pt>
                <c:pt idx="13">
                  <c:v>6.8240899999999993E-2</c:v>
                </c:pt>
                <c:pt idx="14">
                  <c:v>6.8527900000000017E-2</c:v>
                </c:pt>
                <c:pt idx="15">
                  <c:v>7.5676800000000002E-2</c:v>
                </c:pt>
                <c:pt idx="16">
                  <c:v>6.790930000000002E-2</c:v>
                </c:pt>
                <c:pt idx="17">
                  <c:v>7.2914100000000009E-2</c:v>
                </c:pt>
              </c:numCache>
            </c:numRef>
          </c:val>
        </c:ser>
        <c:ser>
          <c:idx val="2"/>
          <c:order val="2"/>
          <c:tx>
            <c:strRef>
              <c:f>Sheet12!$V$29</c:f>
              <c:strCache>
                <c:ptCount val="1"/>
                <c:pt idx="0">
                  <c:v>Low</c:v>
                </c:pt>
              </c:strCache>
            </c:strRef>
          </c:tx>
          <c:cat>
            <c:strRef>
              <c:f>Sheet12!$S$30:$S$47</c:f>
              <c:strCache>
                <c:ptCount val="18"/>
                <c:pt idx="0">
                  <c:v>1993-94</c:v>
                </c:pt>
                <c:pt idx="1">
                  <c:v>1994-95</c:v>
                </c:pt>
                <c:pt idx="2">
                  <c:v>1995-96</c:v>
                </c:pt>
                <c:pt idx="3">
                  <c:v>1996-97</c:v>
                </c:pt>
                <c:pt idx="4">
                  <c:v>1997-98</c:v>
                </c:pt>
                <c:pt idx="5">
                  <c:v>1998-99</c:v>
                </c:pt>
                <c:pt idx="6">
                  <c:v>1999-00</c:v>
                </c:pt>
                <c:pt idx="7">
                  <c:v>2000-01</c:v>
                </c:pt>
                <c:pt idx="8">
                  <c:v>2001-02</c:v>
                </c:pt>
                <c:pt idx="9">
                  <c:v>2002-03</c:v>
                </c:pt>
                <c:pt idx="10">
                  <c:v>2003-04</c:v>
                </c:pt>
                <c:pt idx="11">
                  <c:v>2004-05</c:v>
                </c:pt>
                <c:pt idx="12">
                  <c:v>2005-06</c:v>
                </c:pt>
                <c:pt idx="13">
                  <c:v>2006-07</c:v>
                </c:pt>
                <c:pt idx="14">
                  <c:v>2007-08</c:v>
                </c:pt>
                <c:pt idx="15">
                  <c:v>2008-09</c:v>
                </c:pt>
                <c:pt idx="16">
                  <c:v>2009-10</c:v>
                </c:pt>
                <c:pt idx="17">
                  <c:v>2010-11</c:v>
                </c:pt>
              </c:strCache>
            </c:strRef>
          </c:cat>
          <c:val>
            <c:numRef>
              <c:f>Sheet12!$V$30:$V$47</c:f>
              <c:numCache>
                <c:formatCode>General</c:formatCode>
                <c:ptCount val="18"/>
                <c:pt idx="0">
                  <c:v>2.4488099999999999E-2</c:v>
                </c:pt>
                <c:pt idx="1">
                  <c:v>3.0828600000000005E-2</c:v>
                </c:pt>
                <c:pt idx="2">
                  <c:v>2.9106400000000001E-2</c:v>
                </c:pt>
                <c:pt idx="3">
                  <c:v>3.8144100000000007E-2</c:v>
                </c:pt>
                <c:pt idx="4">
                  <c:v>3.4225100000000008E-2</c:v>
                </c:pt>
                <c:pt idx="5">
                  <c:v>3.6663000000000008E-2</c:v>
                </c:pt>
                <c:pt idx="6">
                  <c:v>4.4586600000000011E-2</c:v>
                </c:pt>
                <c:pt idx="7">
                  <c:v>3.9255300000000007E-2</c:v>
                </c:pt>
                <c:pt idx="8">
                  <c:v>4.06416E-2</c:v>
                </c:pt>
                <c:pt idx="9">
                  <c:v>3.9423300000000008E-2</c:v>
                </c:pt>
                <c:pt idx="10">
                  <c:v>4.0055599999999997E-2</c:v>
                </c:pt>
                <c:pt idx="11">
                  <c:v>3.925880000000001E-2</c:v>
                </c:pt>
                <c:pt idx="12">
                  <c:v>4.0941400000000003E-2</c:v>
                </c:pt>
                <c:pt idx="13">
                  <c:v>4.4969100000000005E-2</c:v>
                </c:pt>
                <c:pt idx="14">
                  <c:v>4.859200000000001E-2</c:v>
                </c:pt>
                <c:pt idx="15">
                  <c:v>5.0982800000000009E-2</c:v>
                </c:pt>
                <c:pt idx="16">
                  <c:v>4.8278099999999997E-2</c:v>
                </c:pt>
                <c:pt idx="17">
                  <c:v>5.2138000000000011E-2</c:v>
                </c:pt>
              </c:numCache>
            </c:numRef>
          </c:val>
        </c:ser>
        <c:ser>
          <c:idx val="3"/>
          <c:order val="3"/>
          <c:tx>
            <c:strRef>
              <c:f>Sheet12!$W$29</c:f>
              <c:strCache>
                <c:ptCount val="1"/>
                <c:pt idx="0">
                  <c:v>Total</c:v>
                </c:pt>
              </c:strCache>
            </c:strRef>
          </c:tx>
          <c:cat>
            <c:strRef>
              <c:f>Sheet12!$S$30:$S$47</c:f>
              <c:strCache>
                <c:ptCount val="18"/>
                <c:pt idx="0">
                  <c:v>1993-94</c:v>
                </c:pt>
                <c:pt idx="1">
                  <c:v>1994-95</c:v>
                </c:pt>
                <c:pt idx="2">
                  <c:v>1995-96</c:v>
                </c:pt>
                <c:pt idx="3">
                  <c:v>1996-97</c:v>
                </c:pt>
                <c:pt idx="4">
                  <c:v>1997-98</c:v>
                </c:pt>
                <c:pt idx="5">
                  <c:v>1998-99</c:v>
                </c:pt>
                <c:pt idx="6">
                  <c:v>1999-00</c:v>
                </c:pt>
                <c:pt idx="7">
                  <c:v>2000-01</c:v>
                </c:pt>
                <c:pt idx="8">
                  <c:v>2001-02</c:v>
                </c:pt>
                <c:pt idx="9">
                  <c:v>2002-03</c:v>
                </c:pt>
                <c:pt idx="10">
                  <c:v>2003-04</c:v>
                </c:pt>
                <c:pt idx="11">
                  <c:v>2004-05</c:v>
                </c:pt>
                <c:pt idx="12">
                  <c:v>2005-06</c:v>
                </c:pt>
                <c:pt idx="13">
                  <c:v>2006-07</c:v>
                </c:pt>
                <c:pt idx="14">
                  <c:v>2007-08</c:v>
                </c:pt>
                <c:pt idx="15">
                  <c:v>2008-09</c:v>
                </c:pt>
                <c:pt idx="16">
                  <c:v>2009-10</c:v>
                </c:pt>
                <c:pt idx="17">
                  <c:v>2010-11</c:v>
                </c:pt>
              </c:strCache>
            </c:strRef>
          </c:cat>
          <c:val>
            <c:numRef>
              <c:f>Sheet12!$W$30:$W$47</c:f>
              <c:numCache>
                <c:formatCode>General</c:formatCode>
                <c:ptCount val="18"/>
                <c:pt idx="0">
                  <c:v>9.2521600000000037E-2</c:v>
                </c:pt>
                <c:pt idx="1">
                  <c:v>9.7275700000000007E-2</c:v>
                </c:pt>
                <c:pt idx="2">
                  <c:v>0.1010501</c:v>
                </c:pt>
                <c:pt idx="3">
                  <c:v>0.10180640000000002</c:v>
                </c:pt>
                <c:pt idx="4">
                  <c:v>9.9228100000000027E-2</c:v>
                </c:pt>
                <c:pt idx="5">
                  <c:v>0.10986580000000001</c:v>
                </c:pt>
                <c:pt idx="6">
                  <c:v>0.11779040000000003</c:v>
                </c:pt>
                <c:pt idx="7">
                  <c:v>0.11498480000000001</c:v>
                </c:pt>
                <c:pt idx="8">
                  <c:v>0.11427990000000002</c:v>
                </c:pt>
                <c:pt idx="9">
                  <c:v>0.1267326</c:v>
                </c:pt>
                <c:pt idx="10">
                  <c:v>0.12524350000000001</c:v>
                </c:pt>
                <c:pt idx="11">
                  <c:v>0.13734279999999999</c:v>
                </c:pt>
                <c:pt idx="12">
                  <c:v>0.13431390000000001</c:v>
                </c:pt>
                <c:pt idx="13">
                  <c:v>0.14349740000000005</c:v>
                </c:pt>
                <c:pt idx="14">
                  <c:v>0.14455040000000002</c:v>
                </c:pt>
                <c:pt idx="15">
                  <c:v>0.14871610000000002</c:v>
                </c:pt>
                <c:pt idx="16">
                  <c:v>0.13290630000000003</c:v>
                </c:pt>
                <c:pt idx="17">
                  <c:v>0.12762089999999998</c:v>
                </c:pt>
              </c:numCache>
            </c:numRef>
          </c:val>
        </c:ser>
        <c:dLbls/>
        <c:marker val="1"/>
        <c:axId val="80595584"/>
        <c:axId val="81269120"/>
      </c:lineChart>
      <c:catAx>
        <c:axId val="80595584"/>
        <c:scaling>
          <c:orientation val="minMax"/>
        </c:scaling>
        <c:axPos val="b"/>
        <c:numFmt formatCode="General" sourceLinked="0"/>
        <c:majorTickMark val="none"/>
        <c:tickLblPos val="nextTo"/>
        <c:crossAx val="81269120"/>
        <c:crosses val="autoZero"/>
        <c:auto val="1"/>
        <c:lblAlgn val="ctr"/>
        <c:lblOffset val="100"/>
      </c:catAx>
      <c:valAx>
        <c:axId val="81269120"/>
        <c:scaling>
          <c:orientation val="minMax"/>
        </c:scaling>
        <c:axPos val="l"/>
        <c:majorGridlines/>
        <c:numFmt formatCode="General" sourceLinked="1"/>
        <c:majorTickMark val="none"/>
        <c:tickLblPos val="nextTo"/>
        <c:spPr>
          <a:ln w="9525">
            <a:noFill/>
          </a:ln>
        </c:spPr>
        <c:crossAx val="80595584"/>
        <c:crosses val="autoZero"/>
        <c:crossBetween val="between"/>
      </c:valAx>
    </c:plotArea>
    <c:legend>
      <c:legendPos val="b"/>
      <c:layout/>
    </c:legend>
    <c:plotVisOnly val="1"/>
    <c:dispBlanksAs val="gap"/>
  </c:chart>
  <c:externalData r:id="rId2"/>
</c:chartSpace>
</file>

<file path=ppt/charts/chart2.xml><?xml version="1.0" encoding="utf-8"?>
<c:chartSpace xmlns:c="http://schemas.openxmlformats.org/drawingml/2006/chart" xmlns:a="http://schemas.openxmlformats.org/drawingml/2006/main" xmlns:r="http://schemas.openxmlformats.org/officeDocument/2006/relationships">
  <c:lang val="en-US"/>
  <c:clrMapOvr bg1="lt1" tx1="dk1" bg2="lt2" tx2="dk2" accent1="accent1" accent2="accent2" accent3="accent3" accent4="accent4" accent5="accent5" accent6="accent6" hlink="hlink" folHlink="folHlink"/>
  <c:chart>
    <c:title>
      <c:tx>
        <c:rich>
          <a:bodyPr/>
          <a:lstStyle/>
          <a:p>
            <a:pPr>
              <a:defRPr/>
            </a:pPr>
            <a:r>
              <a:rPr lang="en-US" sz="1200" b="1" i="0" baseline="0">
                <a:effectLst/>
              </a:rPr>
              <a:t>CV of Per Capita Income </a:t>
            </a:r>
            <a:endParaRPr lang="en-US" sz="1200">
              <a:effectLst/>
            </a:endParaRPr>
          </a:p>
          <a:p>
            <a:pPr>
              <a:defRPr/>
            </a:pPr>
            <a:r>
              <a:rPr lang="en-US" sz="1200" b="1" i="0" baseline="0">
                <a:effectLst/>
              </a:rPr>
              <a:t>among Districts of Odisha</a:t>
            </a:r>
            <a:endParaRPr lang="en-US" sz="1200">
              <a:effectLst/>
            </a:endParaRPr>
          </a:p>
          <a:p>
            <a:pPr>
              <a:defRPr/>
            </a:pPr>
            <a:endParaRPr lang="en-US"/>
          </a:p>
        </c:rich>
      </c:tx>
      <c:layout>
        <c:manualLayout>
          <c:xMode val="edge"/>
          <c:yMode val="edge"/>
          <c:x val="0.22748538011695912"/>
          <c:y val="0"/>
        </c:manualLayout>
      </c:layout>
    </c:title>
    <c:plotArea>
      <c:layout>
        <c:manualLayout>
          <c:layoutTarget val="inner"/>
          <c:xMode val="edge"/>
          <c:yMode val="edge"/>
          <c:x val="0.13064665162468725"/>
          <c:y val="0.21471092155147278"/>
          <c:w val="0.81951681478411686"/>
          <c:h val="0.4647626859142609"/>
        </c:manualLayout>
      </c:layout>
      <c:lineChart>
        <c:grouping val="standard"/>
        <c:ser>
          <c:idx val="0"/>
          <c:order val="0"/>
          <c:tx>
            <c:strRef>
              <c:f>Sheet12!$Z$29</c:f>
              <c:strCache>
                <c:ptCount val="1"/>
                <c:pt idx="0">
                  <c:v>High</c:v>
                </c:pt>
              </c:strCache>
            </c:strRef>
          </c:tx>
          <c:cat>
            <c:strRef>
              <c:f>Sheet12!$Y$30:$Y$47</c:f>
              <c:strCache>
                <c:ptCount val="18"/>
                <c:pt idx="0">
                  <c:v>1993-94</c:v>
                </c:pt>
                <c:pt idx="1">
                  <c:v>1994-95</c:v>
                </c:pt>
                <c:pt idx="2">
                  <c:v>1995-96</c:v>
                </c:pt>
                <c:pt idx="3">
                  <c:v>1996-97</c:v>
                </c:pt>
                <c:pt idx="4">
                  <c:v>1997-98</c:v>
                </c:pt>
                <c:pt idx="5">
                  <c:v>1998-99</c:v>
                </c:pt>
                <c:pt idx="6">
                  <c:v>1999-00</c:v>
                </c:pt>
                <c:pt idx="7">
                  <c:v>2000-01</c:v>
                </c:pt>
                <c:pt idx="8">
                  <c:v>2001-02</c:v>
                </c:pt>
                <c:pt idx="9">
                  <c:v>2002-03</c:v>
                </c:pt>
                <c:pt idx="10">
                  <c:v>2003-04</c:v>
                </c:pt>
                <c:pt idx="11">
                  <c:v>2004-05</c:v>
                </c:pt>
                <c:pt idx="12">
                  <c:v>2005-06</c:v>
                </c:pt>
                <c:pt idx="13">
                  <c:v>2006-07</c:v>
                </c:pt>
                <c:pt idx="14">
                  <c:v>2007-08</c:v>
                </c:pt>
                <c:pt idx="15">
                  <c:v>2008-09</c:v>
                </c:pt>
                <c:pt idx="16">
                  <c:v>2009-10</c:v>
                </c:pt>
                <c:pt idx="17">
                  <c:v>2010-11</c:v>
                </c:pt>
              </c:strCache>
            </c:strRef>
          </c:cat>
          <c:val>
            <c:numRef>
              <c:f>Sheet12!$Z$30:$Z$47</c:f>
              <c:numCache>
                <c:formatCode>General</c:formatCode>
                <c:ptCount val="18"/>
                <c:pt idx="0">
                  <c:v>2.589912329438299E-2</c:v>
                </c:pt>
                <c:pt idx="1">
                  <c:v>1.9882098653064596E-2</c:v>
                </c:pt>
                <c:pt idx="2">
                  <c:v>2.0725762101306243E-2</c:v>
                </c:pt>
                <c:pt idx="3">
                  <c:v>1.8769264754864991E-2</c:v>
                </c:pt>
                <c:pt idx="4">
                  <c:v>1.8213918193032422E-2</c:v>
                </c:pt>
                <c:pt idx="5">
                  <c:v>2.0903881959178142E-2</c:v>
                </c:pt>
                <c:pt idx="6">
                  <c:v>2.2618043258359415E-2</c:v>
                </c:pt>
                <c:pt idx="7">
                  <c:v>2.1718156404728066E-2</c:v>
                </c:pt>
                <c:pt idx="8">
                  <c:v>2.1203631998851752E-2</c:v>
                </c:pt>
                <c:pt idx="9">
                  <c:v>2.5056385904074094E-2</c:v>
                </c:pt>
                <c:pt idx="10">
                  <c:v>2.4833309612164688E-2</c:v>
                </c:pt>
                <c:pt idx="11">
                  <c:v>2.925029037387698E-2</c:v>
                </c:pt>
                <c:pt idx="12">
                  <c:v>2.7828540895814269E-2</c:v>
                </c:pt>
                <c:pt idx="13">
                  <c:v>2.9352592402626314E-2</c:v>
                </c:pt>
                <c:pt idx="14">
                  <c:v>2.9727907442713204E-2</c:v>
                </c:pt>
                <c:pt idx="15">
                  <c:v>3.0209567747708017E-2</c:v>
                </c:pt>
                <c:pt idx="16">
                  <c:v>2.641575201711182E-2</c:v>
                </c:pt>
                <c:pt idx="17">
                  <c:v>2.7467475843720002E-2</c:v>
                </c:pt>
              </c:numCache>
            </c:numRef>
          </c:val>
        </c:ser>
        <c:ser>
          <c:idx val="1"/>
          <c:order val="1"/>
          <c:tx>
            <c:strRef>
              <c:f>Sheet12!$AA$29</c:f>
              <c:strCache>
                <c:ptCount val="1"/>
                <c:pt idx="0">
                  <c:v>Medium</c:v>
                </c:pt>
              </c:strCache>
            </c:strRef>
          </c:tx>
          <c:cat>
            <c:strRef>
              <c:f>Sheet12!$Y$30:$Y$47</c:f>
              <c:strCache>
                <c:ptCount val="18"/>
                <c:pt idx="0">
                  <c:v>1993-94</c:v>
                </c:pt>
                <c:pt idx="1">
                  <c:v>1994-95</c:v>
                </c:pt>
                <c:pt idx="2">
                  <c:v>1995-96</c:v>
                </c:pt>
                <c:pt idx="3">
                  <c:v>1996-97</c:v>
                </c:pt>
                <c:pt idx="4">
                  <c:v>1997-98</c:v>
                </c:pt>
                <c:pt idx="5">
                  <c:v>1998-99</c:v>
                </c:pt>
                <c:pt idx="6">
                  <c:v>1999-00</c:v>
                </c:pt>
                <c:pt idx="7">
                  <c:v>2000-01</c:v>
                </c:pt>
                <c:pt idx="8">
                  <c:v>2001-02</c:v>
                </c:pt>
                <c:pt idx="9">
                  <c:v>2002-03</c:v>
                </c:pt>
                <c:pt idx="10">
                  <c:v>2003-04</c:v>
                </c:pt>
                <c:pt idx="11">
                  <c:v>2004-05</c:v>
                </c:pt>
                <c:pt idx="12">
                  <c:v>2005-06</c:v>
                </c:pt>
                <c:pt idx="13">
                  <c:v>2006-07</c:v>
                </c:pt>
                <c:pt idx="14">
                  <c:v>2007-08</c:v>
                </c:pt>
                <c:pt idx="15">
                  <c:v>2008-09</c:v>
                </c:pt>
                <c:pt idx="16">
                  <c:v>2009-10</c:v>
                </c:pt>
                <c:pt idx="17">
                  <c:v>2010-11</c:v>
                </c:pt>
              </c:strCache>
            </c:strRef>
          </c:cat>
          <c:val>
            <c:numRef>
              <c:f>Sheet12!$AA$30:$AA$47</c:f>
              <c:numCache>
                <c:formatCode>General</c:formatCode>
                <c:ptCount val="18"/>
                <c:pt idx="0">
                  <c:v>7.5685676009881889E-3</c:v>
                </c:pt>
                <c:pt idx="1">
                  <c:v>5.8137363497404284E-3</c:v>
                </c:pt>
                <c:pt idx="2">
                  <c:v>7.0862040682414711E-3</c:v>
                </c:pt>
                <c:pt idx="3">
                  <c:v>9.6727288643329249E-3</c:v>
                </c:pt>
                <c:pt idx="4">
                  <c:v>7.8569229997281498E-3</c:v>
                </c:pt>
                <c:pt idx="5">
                  <c:v>1.0483562799789018E-2</c:v>
                </c:pt>
                <c:pt idx="6">
                  <c:v>9.0402371946687911E-3</c:v>
                </c:pt>
                <c:pt idx="7">
                  <c:v>1.23914644669479E-2</c:v>
                </c:pt>
                <c:pt idx="8">
                  <c:v>1.0581836859341361E-2</c:v>
                </c:pt>
                <c:pt idx="9">
                  <c:v>1.3820646627910568E-2</c:v>
                </c:pt>
                <c:pt idx="10">
                  <c:v>1.1905019639563317E-2</c:v>
                </c:pt>
                <c:pt idx="11">
                  <c:v>1.560942973468161E-2</c:v>
                </c:pt>
                <c:pt idx="12">
                  <c:v>1.4619344680166698E-2</c:v>
                </c:pt>
                <c:pt idx="13">
                  <c:v>1.603578677948593E-2</c:v>
                </c:pt>
                <c:pt idx="14">
                  <c:v>1.5982546235473762E-2</c:v>
                </c:pt>
                <c:pt idx="15">
                  <c:v>1.7563752526288723E-2</c:v>
                </c:pt>
                <c:pt idx="16">
                  <c:v>1.5749330049386757E-2</c:v>
                </c:pt>
                <c:pt idx="17">
                  <c:v>1.6823202947575056E-2</c:v>
                </c:pt>
              </c:numCache>
            </c:numRef>
          </c:val>
        </c:ser>
        <c:ser>
          <c:idx val="2"/>
          <c:order val="2"/>
          <c:tx>
            <c:strRef>
              <c:f>Sheet12!$AB$29</c:f>
              <c:strCache>
                <c:ptCount val="1"/>
                <c:pt idx="0">
                  <c:v>Low</c:v>
                </c:pt>
              </c:strCache>
            </c:strRef>
          </c:tx>
          <c:cat>
            <c:strRef>
              <c:f>Sheet12!$Y$30:$Y$47</c:f>
              <c:strCache>
                <c:ptCount val="18"/>
                <c:pt idx="0">
                  <c:v>1993-94</c:v>
                </c:pt>
                <c:pt idx="1">
                  <c:v>1994-95</c:v>
                </c:pt>
                <c:pt idx="2">
                  <c:v>1995-96</c:v>
                </c:pt>
                <c:pt idx="3">
                  <c:v>1996-97</c:v>
                </c:pt>
                <c:pt idx="4">
                  <c:v>1997-98</c:v>
                </c:pt>
                <c:pt idx="5">
                  <c:v>1998-99</c:v>
                </c:pt>
                <c:pt idx="6">
                  <c:v>1999-00</c:v>
                </c:pt>
                <c:pt idx="7">
                  <c:v>2000-01</c:v>
                </c:pt>
                <c:pt idx="8">
                  <c:v>2001-02</c:v>
                </c:pt>
                <c:pt idx="9">
                  <c:v>2002-03</c:v>
                </c:pt>
                <c:pt idx="10">
                  <c:v>2003-04</c:v>
                </c:pt>
                <c:pt idx="11">
                  <c:v>2004-05</c:v>
                </c:pt>
                <c:pt idx="12">
                  <c:v>2005-06</c:v>
                </c:pt>
                <c:pt idx="13">
                  <c:v>2006-07</c:v>
                </c:pt>
                <c:pt idx="14">
                  <c:v>2007-08</c:v>
                </c:pt>
                <c:pt idx="15">
                  <c:v>2008-09</c:v>
                </c:pt>
                <c:pt idx="16">
                  <c:v>2009-10</c:v>
                </c:pt>
                <c:pt idx="17">
                  <c:v>2010-11</c:v>
                </c:pt>
              </c:strCache>
            </c:strRef>
          </c:cat>
          <c:val>
            <c:numRef>
              <c:f>Sheet12!$AB$30:$AB$47</c:f>
              <c:numCache>
                <c:formatCode>General</c:formatCode>
                <c:ptCount val="18"/>
                <c:pt idx="0">
                  <c:v>6.6162524410975469E-3</c:v>
                </c:pt>
                <c:pt idx="1">
                  <c:v>8.2004195890134409E-3</c:v>
                </c:pt>
                <c:pt idx="2">
                  <c:v>7.6107678883664794E-3</c:v>
                </c:pt>
                <c:pt idx="3">
                  <c:v>9.8883160353929484E-3</c:v>
                </c:pt>
                <c:pt idx="4">
                  <c:v>8.7040856057351967E-3</c:v>
                </c:pt>
                <c:pt idx="5">
                  <c:v>9.2434527748889109E-3</c:v>
                </c:pt>
                <c:pt idx="6">
                  <c:v>1.1138933503815231E-2</c:v>
                </c:pt>
                <c:pt idx="7">
                  <c:v>9.798062367166821E-3</c:v>
                </c:pt>
                <c:pt idx="8">
                  <c:v>1.0077749854009799E-2</c:v>
                </c:pt>
                <c:pt idx="9">
                  <c:v>9.8023580380812905E-3</c:v>
                </c:pt>
                <c:pt idx="10">
                  <c:v>9.8352645488159959E-3</c:v>
                </c:pt>
                <c:pt idx="11">
                  <c:v>9.5607986506344288E-3</c:v>
                </c:pt>
                <c:pt idx="12">
                  <c:v>9.9277703024326092E-3</c:v>
                </c:pt>
                <c:pt idx="13">
                  <c:v>1.0821585850078211E-2</c:v>
                </c:pt>
                <c:pt idx="14">
                  <c:v>1.1619404252063027E-2</c:v>
                </c:pt>
                <c:pt idx="15">
                  <c:v>1.2124506948735039E-2</c:v>
                </c:pt>
                <c:pt idx="16">
                  <c:v>1.1417689127699625E-2</c:v>
                </c:pt>
                <c:pt idx="17">
                  <c:v>1.2235210409573772E-2</c:v>
                </c:pt>
              </c:numCache>
            </c:numRef>
          </c:val>
        </c:ser>
        <c:ser>
          <c:idx val="3"/>
          <c:order val="3"/>
          <c:tx>
            <c:strRef>
              <c:f>Sheet12!$AC$29</c:f>
              <c:strCache>
                <c:ptCount val="1"/>
                <c:pt idx="0">
                  <c:v>Total</c:v>
                </c:pt>
              </c:strCache>
            </c:strRef>
          </c:tx>
          <c:cat>
            <c:strRef>
              <c:f>Sheet12!$Y$30:$Y$47</c:f>
              <c:strCache>
                <c:ptCount val="18"/>
                <c:pt idx="0">
                  <c:v>1993-94</c:v>
                </c:pt>
                <c:pt idx="1">
                  <c:v>1994-95</c:v>
                </c:pt>
                <c:pt idx="2">
                  <c:v>1995-96</c:v>
                </c:pt>
                <c:pt idx="3">
                  <c:v>1996-97</c:v>
                </c:pt>
                <c:pt idx="4">
                  <c:v>1997-98</c:v>
                </c:pt>
                <c:pt idx="5">
                  <c:v>1998-99</c:v>
                </c:pt>
                <c:pt idx="6">
                  <c:v>1999-00</c:v>
                </c:pt>
                <c:pt idx="7">
                  <c:v>2000-01</c:v>
                </c:pt>
                <c:pt idx="8">
                  <c:v>2001-02</c:v>
                </c:pt>
                <c:pt idx="9">
                  <c:v>2002-03</c:v>
                </c:pt>
                <c:pt idx="10">
                  <c:v>2003-04</c:v>
                </c:pt>
                <c:pt idx="11">
                  <c:v>2004-05</c:v>
                </c:pt>
                <c:pt idx="12">
                  <c:v>2005-06</c:v>
                </c:pt>
                <c:pt idx="13">
                  <c:v>2006-07</c:v>
                </c:pt>
                <c:pt idx="14">
                  <c:v>2007-08</c:v>
                </c:pt>
                <c:pt idx="15">
                  <c:v>2008-09</c:v>
                </c:pt>
                <c:pt idx="16">
                  <c:v>2009-10</c:v>
                </c:pt>
                <c:pt idx="17">
                  <c:v>2010-11</c:v>
                </c:pt>
              </c:strCache>
            </c:strRef>
          </c:cat>
          <c:val>
            <c:numRef>
              <c:f>Sheet12!$AC$30:$AC$47</c:f>
              <c:numCache>
                <c:formatCode>General</c:formatCode>
                <c:ptCount val="18"/>
                <c:pt idx="0">
                  <c:v>2.4488326691708626E-2</c:v>
                </c:pt>
                <c:pt idx="1">
                  <c:v>2.5245124436611519E-2</c:v>
                </c:pt>
                <c:pt idx="2">
                  <c:v>2.5784374964914918E-2</c:v>
                </c:pt>
                <c:pt idx="3">
                  <c:v>2.5768846714109079E-2</c:v>
                </c:pt>
                <c:pt idx="4">
                  <c:v>2.4653550484844231E-2</c:v>
                </c:pt>
                <c:pt idx="5">
                  <c:v>2.7015327794983526E-2</c:v>
                </c:pt>
                <c:pt idx="6">
                  <c:v>2.864325445015789E-2</c:v>
                </c:pt>
                <c:pt idx="7">
                  <c:v>2.7987276032641856E-2</c:v>
                </c:pt>
                <c:pt idx="8">
                  <c:v>2.7616254553073264E-2</c:v>
                </c:pt>
                <c:pt idx="9">
                  <c:v>3.0640077501631349E-2</c:v>
                </c:pt>
                <c:pt idx="10">
                  <c:v>2.9914796327586046E-2</c:v>
                </c:pt>
                <c:pt idx="11">
                  <c:v>3.2508387295903614E-2</c:v>
                </c:pt>
                <c:pt idx="12">
                  <c:v>3.1675535527641421E-2</c:v>
                </c:pt>
                <c:pt idx="13">
                  <c:v>3.3525675291760433E-2</c:v>
                </c:pt>
                <c:pt idx="14">
                  <c:v>3.3547537227683756E-2</c:v>
                </c:pt>
                <c:pt idx="15">
                  <c:v>3.4322484725032104E-2</c:v>
                </c:pt>
                <c:pt idx="16">
                  <c:v>3.0626972857354211E-2</c:v>
                </c:pt>
                <c:pt idx="17">
                  <c:v>2.9267149954214505E-2</c:v>
                </c:pt>
              </c:numCache>
            </c:numRef>
          </c:val>
        </c:ser>
        <c:dLbls/>
        <c:marker val="1"/>
        <c:axId val="80875520"/>
        <c:axId val="80877056"/>
      </c:lineChart>
      <c:catAx>
        <c:axId val="80875520"/>
        <c:scaling>
          <c:orientation val="minMax"/>
        </c:scaling>
        <c:axPos val="b"/>
        <c:numFmt formatCode="General" sourceLinked="0"/>
        <c:majorTickMark val="none"/>
        <c:tickLblPos val="nextTo"/>
        <c:crossAx val="80877056"/>
        <c:crosses val="autoZero"/>
        <c:auto val="1"/>
        <c:lblAlgn val="ctr"/>
        <c:lblOffset val="100"/>
      </c:catAx>
      <c:valAx>
        <c:axId val="80877056"/>
        <c:scaling>
          <c:orientation val="minMax"/>
        </c:scaling>
        <c:axPos val="l"/>
        <c:majorGridlines/>
        <c:numFmt formatCode="General" sourceLinked="1"/>
        <c:majorTickMark val="none"/>
        <c:tickLblPos val="nextTo"/>
        <c:spPr>
          <a:ln w="9525">
            <a:noFill/>
          </a:ln>
        </c:spPr>
        <c:crossAx val="80875520"/>
        <c:crosses val="autoZero"/>
        <c:crossBetween val="between"/>
      </c:valAx>
    </c:plotArea>
    <c:legend>
      <c:legendPos val="b"/>
      <c:layout/>
    </c:legend>
    <c:plotVisOnly val="1"/>
    <c:dispBlanksAs val="gap"/>
  </c:chart>
  <c:externalData r:id="rId2"/>
</c:chartSpace>
</file>

<file path=ppt/drawings/_rels/vmlDrawing1.v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image" Target="../media/image2.emf"/></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1">
        <a:schemeClr val="bg1"/>
      </p:bgRef>
    </p:bg>
    <p:spTree>
      <p:nvGrpSpPr>
        <p:cNvPr id="1" name=""/>
        <p:cNvGrpSpPr/>
        <p:nvPr/>
      </p:nvGrpSpPr>
      <p:grpSpPr>
        <a:xfrm>
          <a:off x="0" y="0"/>
          <a:ext cx="0" cy="0"/>
          <a:chOff x="0" y="0"/>
          <a:chExt cx="0" cy="0"/>
        </a:xfrm>
      </p:grpSpPr>
      <p:sp>
        <p:nvSpPr>
          <p:cNvPr id="8" name="Title 7"/>
          <p:cNvSpPr>
            <a:spLocks noGrp="1"/>
          </p:cNvSpPr>
          <p:nvPr>
            <p:ph type="ctrTitle"/>
          </p:nvPr>
        </p:nvSpPr>
        <p:spPr>
          <a:xfrm>
            <a:off x="2286000" y="3124200"/>
            <a:ext cx="6172200" cy="1894362"/>
          </a:xfrm>
        </p:spPr>
        <p:txBody>
          <a:bodyPr/>
          <a:lstStyle>
            <a:lvl1pPr>
              <a:defRPr b="1"/>
            </a:lvl1pPr>
          </a:lstStyle>
          <a:p>
            <a:r>
              <a:rPr kumimoji="0" lang="en-US" smtClean="0"/>
              <a:t>Click to edit Master title style</a:t>
            </a:r>
            <a:endParaRPr kumimoji="0" lang="en-US"/>
          </a:p>
        </p:txBody>
      </p:sp>
      <p:sp>
        <p:nvSpPr>
          <p:cNvPr id="9" name="Subtitle 8"/>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bwMode="auto">
          <a:xfrm rot="5400000">
            <a:off x="7764621" y="1174097"/>
            <a:ext cx="2286000" cy="381000"/>
          </a:xfrm>
        </p:spPr>
        <p:txBody>
          <a:bodyPr/>
          <a:lstStyle/>
          <a:p>
            <a:fld id="{C89810FC-F2A2-486F-A7AD-EE164A42010B}" type="datetimeFigureOut">
              <a:rPr lang="en-US" smtClean="0"/>
              <a:pPr/>
              <a:t>9/20/2020</a:t>
            </a:fld>
            <a:endParaRPr lang="en-US"/>
          </a:p>
        </p:txBody>
      </p:sp>
      <p:sp>
        <p:nvSpPr>
          <p:cNvPr id="17" name="Footer Placeholder 16"/>
          <p:cNvSpPr>
            <a:spLocks noGrp="1"/>
          </p:cNvSpPr>
          <p:nvPr>
            <p:ph type="ftr" sz="quarter" idx="11"/>
          </p:nvPr>
        </p:nvSpPr>
        <p:spPr bwMode="auto">
          <a:xfrm rot="5400000">
            <a:off x="7077269" y="4181669"/>
            <a:ext cx="3657600" cy="384048"/>
          </a:xfrm>
        </p:spPr>
        <p:txBody>
          <a:bodyPr/>
          <a:lstStyle/>
          <a:p>
            <a:endParaRPr lang="en-US"/>
          </a:p>
        </p:txBody>
      </p:sp>
      <p:sp>
        <p:nvSpPr>
          <p:cNvPr id="10" name="Rectangle 9"/>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4" name="Rectangle 13"/>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Rectangle 18"/>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Straight Connector 10"/>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Straight Connector 17"/>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0" name="Straight Connector 19"/>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Straight Connector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Straight Connector 14"/>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2" name="Straight Connector 21"/>
          <p:cNvSpPr>
            <a:spLocks noChangeShapeType="1"/>
          </p:cNvSpPr>
          <p:nvPr/>
        </p:nvSpPr>
        <p:spPr bwMode="auto">
          <a:xfrm>
            <a:off x="9113856"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7" name="Rectangle 26"/>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Oval 20"/>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Oval 22"/>
          <p:cNvSpPr/>
          <p:nvPr/>
        </p:nvSpPr>
        <p:spPr bwMode="auto">
          <a:xfrm>
            <a:off x="1309632"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4" name="Oval 23"/>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Oval 25"/>
          <p:cNvSpPr/>
          <p:nvPr/>
        </p:nvSpPr>
        <p:spPr bwMode="auto">
          <a:xfrm>
            <a:off x="1664208" y="5788152"/>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5" name="Oval 24"/>
          <p:cNvSpPr/>
          <p:nvPr/>
        </p:nvSpPr>
        <p:spPr>
          <a:xfrm>
            <a:off x="1905000" y="4495800"/>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9" name="Slide Number Placeholder 28"/>
          <p:cNvSpPr>
            <a:spLocks noGrp="1"/>
          </p:cNvSpPr>
          <p:nvPr>
            <p:ph type="sldNum" sz="quarter" idx="12"/>
          </p:nvPr>
        </p:nvSpPr>
        <p:spPr bwMode="auto">
          <a:xfrm>
            <a:off x="1325544" y="4928702"/>
            <a:ext cx="609600" cy="517524"/>
          </a:xfrm>
        </p:spPr>
        <p:txBody>
          <a:bodyPr/>
          <a:lstStyle/>
          <a:p>
            <a:fld id="{C15576BD-6044-417C-BB86-DD9C702A3A0C}" type="slidenum">
              <a:rPr lang="en-US" smtClean="0"/>
              <a:pPr/>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C89810FC-F2A2-486F-A7AD-EE164A42010B}" type="datetimeFigureOut">
              <a:rPr lang="en-US" smtClean="0"/>
              <a:pPr/>
              <a:t>9/20/2020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5576BD-6044-417C-BB86-DD9C702A3A0C}"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9"/>
            <a:ext cx="1676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C89810FC-F2A2-486F-A7AD-EE164A42010B}" type="datetimeFigureOut">
              <a:rPr lang="en-US" smtClean="0"/>
              <a:pPr/>
              <a:t>9/20/2020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5576BD-6044-417C-BB86-DD9C702A3A0C}"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8" name="Content Placeholder 7"/>
          <p:cNvSpPr>
            <a:spLocks noGrp="1"/>
          </p:cNvSpPr>
          <p:nvPr>
            <p:ph sz="quarter" idx="1"/>
          </p:nvPr>
        </p:nvSpPr>
        <p:spPr>
          <a:xfrm>
            <a:off x="457200" y="1600200"/>
            <a:ext cx="7467600" cy="4873752"/>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4"/>
          </p:nvPr>
        </p:nvSpPr>
        <p:spPr/>
        <p:txBody>
          <a:bodyPr rtlCol="0"/>
          <a:lstStyle/>
          <a:p>
            <a:fld id="{C89810FC-F2A2-486F-A7AD-EE164A42010B}" type="datetimeFigureOut">
              <a:rPr lang="en-US" smtClean="0"/>
              <a:pPr/>
              <a:t>9/20/2020</a:t>
            </a:fld>
            <a:endParaRPr lang="en-US"/>
          </a:p>
        </p:txBody>
      </p:sp>
      <p:sp>
        <p:nvSpPr>
          <p:cNvPr id="9" name="Slide Number Placeholder 8"/>
          <p:cNvSpPr>
            <a:spLocks noGrp="1"/>
          </p:cNvSpPr>
          <p:nvPr>
            <p:ph type="sldNum" sz="quarter" idx="15"/>
          </p:nvPr>
        </p:nvSpPr>
        <p:spPr/>
        <p:txBody>
          <a:bodyPr rtlCol="0"/>
          <a:lstStyle/>
          <a:p>
            <a:fld id="{C15576BD-6044-417C-BB86-DD9C702A3A0C}" type="slidenum">
              <a:rPr lang="en-US" smtClean="0"/>
              <a:pPr/>
              <a:t>‹#›</a:t>
            </a:fld>
            <a:endParaRPr lang="en-US"/>
          </a:p>
        </p:txBody>
      </p:sp>
      <p:sp>
        <p:nvSpPr>
          <p:cNvPr id="10" name="Footer Placeholder 9"/>
          <p:cNvSpPr>
            <a:spLocks noGrp="1"/>
          </p:cNvSpPr>
          <p:nvPr>
            <p:ph type="ftr" sz="quarter" idx="16"/>
          </p:nvPr>
        </p:nvSpPr>
        <p:spPr/>
        <p:txBody>
          <a:bodyPr rtlCol="0"/>
          <a:lstStyle/>
          <a:p>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2286000" y="2895600"/>
            <a:ext cx="6172200" cy="2053590"/>
          </a:xfrm>
        </p:spPr>
        <p:txBody>
          <a:bodyPr/>
          <a:lstStyle>
            <a:lvl1pPr algn="l">
              <a:buNone/>
              <a:defRPr sz="3000" b="1" cap="small" baseline="0"/>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bwMode="auto">
          <a:xfrm rot="5400000">
            <a:off x="7763256" y="1170432"/>
            <a:ext cx="2286000" cy="381000"/>
          </a:xfrm>
        </p:spPr>
        <p:txBody>
          <a:bodyPr/>
          <a:lstStyle/>
          <a:p>
            <a:fld id="{C89810FC-F2A2-486F-A7AD-EE164A42010B}" type="datetimeFigureOut">
              <a:rPr lang="en-US" smtClean="0"/>
              <a:pPr/>
              <a:t>9/20/2020</a:t>
            </a:fld>
            <a:endParaRPr lang="en-US"/>
          </a:p>
        </p:txBody>
      </p:sp>
      <p:sp>
        <p:nvSpPr>
          <p:cNvPr id="5" name="Footer Placeholder 4"/>
          <p:cNvSpPr>
            <a:spLocks noGrp="1"/>
          </p:cNvSpPr>
          <p:nvPr>
            <p:ph type="ftr" sz="quarter" idx="11"/>
          </p:nvPr>
        </p:nvSpPr>
        <p:spPr bwMode="auto">
          <a:xfrm rot="5400000">
            <a:off x="7077456" y="4178808"/>
            <a:ext cx="3657600" cy="384048"/>
          </a:xfrm>
        </p:spPr>
        <p:txBody>
          <a:bodyPr/>
          <a:lstStyle/>
          <a:p>
            <a:endParaRPr lang="en-US"/>
          </a:p>
        </p:txBody>
      </p:sp>
      <p:sp>
        <p:nvSpPr>
          <p:cNvPr id="9" name="Rectangle 8"/>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Straight Connector 12"/>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Straight Connector 13"/>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Straight Connector 14"/>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Straight Connector 15"/>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7" name="Straight Connector 16"/>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Rectangle 17"/>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Oval 18"/>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0" name="Oval 19"/>
          <p:cNvSpPr/>
          <p:nvPr/>
        </p:nvSpPr>
        <p:spPr bwMode="auto">
          <a:xfrm>
            <a:off x="1324704"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Oval 20"/>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Oval 21"/>
          <p:cNvSpPr/>
          <p:nvPr/>
        </p:nvSpPr>
        <p:spPr bwMode="auto">
          <a:xfrm>
            <a:off x="1664208" y="5791200"/>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Oval 22"/>
          <p:cNvSpPr/>
          <p:nvPr/>
        </p:nvSpPr>
        <p:spPr bwMode="auto">
          <a:xfrm>
            <a:off x="1879040" y="4479888"/>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Straight Connector 25"/>
          <p:cNvSpPr>
            <a:spLocks noChangeShapeType="1"/>
          </p:cNvSpPr>
          <p:nvPr/>
        </p:nvSpPr>
        <p:spPr bwMode="auto">
          <a:xfrm>
            <a:off x="9097944"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Slide Number Placeholder 5"/>
          <p:cNvSpPr>
            <a:spLocks noGrp="1"/>
          </p:cNvSpPr>
          <p:nvPr>
            <p:ph type="sldNum" sz="quarter" idx="12"/>
          </p:nvPr>
        </p:nvSpPr>
        <p:spPr bwMode="auto">
          <a:xfrm>
            <a:off x="1340616" y="4928702"/>
            <a:ext cx="609600" cy="517524"/>
          </a:xfrm>
        </p:spPr>
        <p:txBody>
          <a:bodyPr/>
          <a:lstStyle/>
          <a:p>
            <a:fld id="{C15576BD-6044-417C-BB86-DD9C702A3A0C}"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fld id="{C89810FC-F2A2-486F-A7AD-EE164A42010B}" type="datetimeFigureOut">
              <a:rPr lang="en-US" smtClean="0"/>
              <a:pPr/>
              <a:t>9/20/2020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5576BD-6044-417C-BB86-DD9C702A3A0C}" type="slidenum">
              <a:rPr lang="en-US" smtClean="0"/>
              <a:pPr/>
              <a:t>‹#›</a:t>
            </a:fld>
            <a:endParaRPr lang="en-US"/>
          </a:p>
        </p:txBody>
      </p:sp>
      <p:sp>
        <p:nvSpPr>
          <p:cNvPr id="9" name="Content Placeholder 8"/>
          <p:cNvSpPr>
            <a:spLocks noGrp="1"/>
          </p:cNvSpPr>
          <p:nvPr>
            <p:ph sz="quarter" idx="1"/>
          </p:nvPr>
        </p:nvSpPr>
        <p:spPr>
          <a:xfrm>
            <a:off x="457200" y="1600200"/>
            <a:ext cx="3657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270248" y="1600200"/>
            <a:ext cx="3657600" cy="45720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7543800" cy="1143000"/>
          </a:xfrm>
        </p:spPr>
        <p:txBody>
          <a:bodyPr anchor="b"/>
          <a:lstStyle>
            <a:lvl1pPr>
              <a:defRPr/>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C89810FC-F2A2-486F-A7AD-EE164A42010B}" type="datetimeFigureOut">
              <a:rPr lang="en-US" smtClean="0"/>
              <a:pPr/>
              <a:t>9/20/2020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5576BD-6044-417C-BB86-DD9C702A3A0C}" type="slidenum">
              <a:rPr lang="en-US" smtClean="0"/>
              <a:pPr/>
              <a:t>‹#›</a:t>
            </a:fld>
            <a:endParaRPr lang="en-US"/>
          </a:p>
        </p:txBody>
      </p:sp>
      <p:sp>
        <p:nvSpPr>
          <p:cNvPr id="11" name="Content Placeholder 10"/>
          <p:cNvSpPr>
            <a:spLocks noGrp="1"/>
          </p:cNvSpPr>
          <p:nvPr>
            <p:ph sz="quarter" idx="2"/>
          </p:nvPr>
        </p:nvSpPr>
        <p:spPr>
          <a:xfrm>
            <a:off x="457200" y="2362200"/>
            <a:ext cx="3657600" cy="38862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quarter" idx="4"/>
          </p:nvPr>
        </p:nvSpPr>
        <p:spPr>
          <a:xfrm>
            <a:off x="4371975" y="2362200"/>
            <a:ext cx="3657600" cy="3886200"/>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2" name="Text Placeholder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
        <p:nvSpPr>
          <p:cNvPr id="14" name="Text Placeholder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6" name="Date Placeholder 5"/>
          <p:cNvSpPr>
            <a:spLocks noGrp="1"/>
          </p:cNvSpPr>
          <p:nvPr>
            <p:ph type="dt" sz="half" idx="10"/>
          </p:nvPr>
        </p:nvSpPr>
        <p:spPr/>
        <p:txBody>
          <a:bodyPr rtlCol="0"/>
          <a:lstStyle/>
          <a:p>
            <a:fld id="{C89810FC-F2A2-486F-A7AD-EE164A42010B}" type="datetimeFigureOut">
              <a:rPr lang="en-US" smtClean="0"/>
              <a:pPr/>
              <a:t>9/20/2020</a:t>
            </a:fld>
            <a:endParaRPr lang="en-US"/>
          </a:p>
        </p:txBody>
      </p:sp>
      <p:sp>
        <p:nvSpPr>
          <p:cNvPr id="7" name="Slide Number Placeholder 6"/>
          <p:cNvSpPr>
            <a:spLocks noGrp="1"/>
          </p:cNvSpPr>
          <p:nvPr>
            <p:ph type="sldNum" sz="quarter" idx="11"/>
          </p:nvPr>
        </p:nvSpPr>
        <p:spPr/>
        <p:txBody>
          <a:bodyPr rtlCol="0"/>
          <a:lstStyle/>
          <a:p>
            <a:fld id="{C15576BD-6044-417C-BB86-DD9C702A3A0C}" type="slidenum">
              <a:rPr lang="en-US" smtClean="0"/>
              <a:pPr/>
              <a:t>‹#›</a:t>
            </a:fld>
            <a:endParaRPr lang="en-US"/>
          </a:p>
        </p:txBody>
      </p:sp>
      <p:sp>
        <p:nvSpPr>
          <p:cNvPr id="8" name="Footer Placeholder 7"/>
          <p:cNvSpPr>
            <a:spLocks noGrp="1"/>
          </p:cNvSpPr>
          <p:nvPr>
            <p:ph type="ftr" sz="quarter" idx="12"/>
          </p:nvPr>
        </p:nvSpPr>
        <p:spPr/>
        <p:txBody>
          <a:bodyPr rtlCol="0"/>
          <a:lstStyle/>
          <a:p>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89810FC-F2A2-486F-A7AD-EE164A42010B}" type="datetimeFigureOut">
              <a:rPr lang="en-US" smtClean="0"/>
              <a:pPr/>
              <a:t>9/20/2020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5576BD-6044-417C-BB86-DD9C702A3A0C}"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bg>
      <p:bgRef idx="1001">
        <a:schemeClr val="bg1"/>
      </p:bgRef>
    </p:bg>
    <p:spTree>
      <p:nvGrpSpPr>
        <p:cNvPr id="1" name=""/>
        <p:cNvGrpSpPr/>
        <p:nvPr/>
      </p:nvGrpSpPr>
      <p:grpSpPr>
        <a:xfrm>
          <a:off x="0" y="0"/>
          <a:ext cx="0" cy="0"/>
          <a:chOff x="0" y="0"/>
          <a:chExt cx="0" cy="0"/>
        </a:xfrm>
      </p:grpSpPr>
      <p:sp>
        <p:nvSpPr>
          <p:cNvPr id="10" name="Straight Connector 9"/>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 name="Title 1"/>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8" name="Straight Connector 7"/>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Straight Connector 8"/>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Straight Connector 10"/>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Rectangle 11"/>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Straight Connector 12"/>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Oval 13"/>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8" name="Content Placeholder 17"/>
          <p:cNvSpPr>
            <a:spLocks noGrp="1"/>
          </p:cNvSpPr>
          <p:nvPr>
            <p:ph sz="quarter" idx="1"/>
          </p:nvPr>
        </p:nvSpPr>
        <p:spPr>
          <a:xfrm>
            <a:off x="304800" y="274320"/>
            <a:ext cx="5638800" cy="6327648"/>
          </a:xfrm>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21" name="Date Placeholder 20"/>
          <p:cNvSpPr>
            <a:spLocks noGrp="1"/>
          </p:cNvSpPr>
          <p:nvPr>
            <p:ph type="dt" sz="half" idx="14"/>
          </p:nvPr>
        </p:nvSpPr>
        <p:spPr/>
        <p:txBody>
          <a:bodyPr rtlCol="0"/>
          <a:lstStyle/>
          <a:p>
            <a:fld id="{C89810FC-F2A2-486F-A7AD-EE164A42010B}" type="datetimeFigureOut">
              <a:rPr lang="en-US" smtClean="0"/>
              <a:pPr/>
              <a:t>9/20/2020</a:t>
            </a:fld>
            <a:endParaRPr lang="en-US"/>
          </a:p>
        </p:txBody>
      </p:sp>
      <p:sp>
        <p:nvSpPr>
          <p:cNvPr id="22" name="Slide Number Placeholder 21"/>
          <p:cNvSpPr>
            <a:spLocks noGrp="1"/>
          </p:cNvSpPr>
          <p:nvPr>
            <p:ph type="sldNum" sz="quarter" idx="15"/>
          </p:nvPr>
        </p:nvSpPr>
        <p:spPr/>
        <p:txBody>
          <a:bodyPr rtlCol="0"/>
          <a:lstStyle/>
          <a:p>
            <a:fld id="{C15576BD-6044-417C-BB86-DD9C702A3A0C}" type="slidenum">
              <a:rPr lang="en-US" smtClean="0"/>
              <a:pPr/>
              <a:t>‹#›</a:t>
            </a:fld>
            <a:endParaRPr lang="en-US"/>
          </a:p>
        </p:txBody>
      </p:sp>
      <p:sp>
        <p:nvSpPr>
          <p:cNvPr id="23" name="Footer Placeholder 22"/>
          <p:cNvSpPr>
            <a:spLocks noGrp="1"/>
          </p:cNvSpPr>
          <p:nvPr>
            <p:ph type="ftr" sz="quarter" idx="16"/>
          </p:nvPr>
        </p:nvSpPr>
        <p:spPr/>
        <p:txBody>
          <a:bodyPr rtlCol="0"/>
          <a:lstStyle/>
          <a:p>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traight Connector 8"/>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Oval 12"/>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 name="Title 1"/>
          <p:cNvSpPr>
            <a:spLocks noGrp="1"/>
          </p:cNvSpPr>
          <p:nvPr>
            <p:ph type="title"/>
          </p:nvPr>
        </p:nvSpPr>
        <p:spPr>
          <a:xfrm rot="5400000">
            <a:off x="3350133" y="3200400"/>
            <a:ext cx="6309360" cy="457200"/>
          </a:xfrm>
        </p:spPr>
        <p:txBody>
          <a:bodyPr anchor="b"/>
          <a:lstStyle>
            <a:lvl1pPr algn="l">
              <a:buNone/>
              <a:defRPr sz="2000" b="1"/>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lstStyle>
            <a:lvl1pPr marL="0" indent="0">
              <a:buNone/>
              <a:defRPr sz="3200"/>
            </a:lvl1pPr>
          </a:lstStyle>
          <a:p>
            <a:pPr algn="ctr" eaLnBrk="1" latinLnBrk="0" hangingPunct="1">
              <a:buFontTx/>
              <a:buNone/>
            </a:pPr>
            <a:r>
              <a:rPr kumimoji="0" lang="en-US" smtClean="0"/>
              <a:t>Click icon to add picture</a:t>
            </a:r>
            <a:endParaRPr kumimoji="0" lang="en-US" dirty="0"/>
          </a:p>
        </p:txBody>
      </p:sp>
      <p:sp>
        <p:nvSpPr>
          <p:cNvPr id="4" name="Text Placeholder 3"/>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0" name="Straight Connector 9"/>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1" name="Rectangle 10"/>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Straight Connector 11"/>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9" name="Straight Connector 18"/>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Straight Connector 19"/>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Date Placeholder 16"/>
          <p:cNvSpPr>
            <a:spLocks noGrp="1"/>
          </p:cNvSpPr>
          <p:nvPr>
            <p:ph type="dt" sz="half" idx="10"/>
          </p:nvPr>
        </p:nvSpPr>
        <p:spPr/>
        <p:txBody>
          <a:bodyPr rtlCol="0"/>
          <a:lstStyle/>
          <a:p>
            <a:fld id="{C89810FC-F2A2-486F-A7AD-EE164A42010B}" type="datetimeFigureOut">
              <a:rPr lang="en-US" smtClean="0"/>
              <a:pPr/>
              <a:t>9/20/2020</a:t>
            </a:fld>
            <a:endParaRPr lang="en-US"/>
          </a:p>
        </p:txBody>
      </p:sp>
      <p:sp>
        <p:nvSpPr>
          <p:cNvPr id="18" name="Slide Number Placeholder 17"/>
          <p:cNvSpPr>
            <a:spLocks noGrp="1"/>
          </p:cNvSpPr>
          <p:nvPr>
            <p:ph type="sldNum" sz="quarter" idx="11"/>
          </p:nvPr>
        </p:nvSpPr>
        <p:spPr/>
        <p:txBody>
          <a:bodyPr rtlCol="0"/>
          <a:lstStyle/>
          <a:p>
            <a:fld id="{C15576BD-6044-417C-BB86-DD9C702A3A0C}" type="slidenum">
              <a:rPr lang="en-US" smtClean="0"/>
              <a:pPr/>
              <a:t>‹#›</a:t>
            </a:fld>
            <a:endParaRPr lang="en-US"/>
          </a:p>
        </p:txBody>
      </p:sp>
      <p:sp>
        <p:nvSpPr>
          <p:cNvPr id="21" name="Footer Placeholder 20"/>
          <p:cNvSpPr>
            <a:spLocks noGrp="1"/>
          </p:cNvSpPr>
          <p:nvPr>
            <p:ph type="ftr" sz="quarter" idx="12"/>
          </p:nvPr>
        </p:nvSpPr>
        <p:spPr/>
        <p:txBody>
          <a:bodyPr rtlCol="0"/>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 name="Straight Connector 15"/>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Title Placeholder 21"/>
          <p:cNvSpPr>
            <a:spLocks noGrp="1"/>
          </p:cNvSpPr>
          <p:nvPr>
            <p:ph type="title"/>
          </p:nvPr>
        </p:nvSpPr>
        <p:spPr>
          <a:xfrm>
            <a:off x="457200" y="274638"/>
            <a:ext cx="7467600" cy="1143000"/>
          </a:xfrm>
          <a:prstGeom prst="rect">
            <a:avLst/>
          </a:prstGeom>
        </p:spPr>
        <p:txBody>
          <a:bodyPr vert="horz" anchor="b">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457200" y="1600200"/>
            <a:ext cx="7467600" cy="4873752"/>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rot="5400000">
            <a:off x="7589520" y="1081851"/>
            <a:ext cx="2011680" cy="384048"/>
          </a:xfrm>
          <a:prstGeom prst="rect">
            <a:avLst/>
          </a:prstGeom>
        </p:spPr>
        <p:txBody>
          <a:bodyPr vert="horz" anchor="ctr" anchorCtr="0"/>
          <a:lstStyle>
            <a:lvl1pPr algn="r" eaLnBrk="1" latinLnBrk="0" hangingPunct="1">
              <a:defRPr kumimoji="0" sz="1200">
                <a:solidFill>
                  <a:schemeClr val="tx2"/>
                </a:solidFill>
              </a:defRPr>
            </a:lvl1pPr>
          </a:lstStyle>
          <a:p>
            <a:fld id="{C89810FC-F2A2-486F-A7AD-EE164A42010B}" type="datetimeFigureOut">
              <a:rPr lang="en-US" smtClean="0"/>
              <a:pPr/>
              <a:t>9/20/2020</a:t>
            </a:fld>
            <a:endParaRPr lang="en-US"/>
          </a:p>
        </p:txBody>
      </p:sp>
      <p:sp>
        <p:nvSpPr>
          <p:cNvPr id="3" name="Footer Placeholder 2"/>
          <p:cNvSpPr>
            <a:spLocks noGrp="1"/>
          </p:cNvSpPr>
          <p:nvPr>
            <p:ph type="ftr" sz="quarter" idx="3"/>
          </p:nvPr>
        </p:nvSpPr>
        <p:spPr>
          <a:xfrm rot="5400000">
            <a:off x="6990186" y="3737240"/>
            <a:ext cx="3200400" cy="365760"/>
          </a:xfrm>
          <a:prstGeom prst="rect">
            <a:avLst/>
          </a:prstGeom>
        </p:spPr>
        <p:txBody>
          <a:bodyPr vert="horz" anchor="ctr" anchorCtr="0"/>
          <a:lstStyle>
            <a:lvl1pPr algn="l" eaLnBrk="1" latinLnBrk="0" hangingPunct="1">
              <a:defRPr kumimoji="0" sz="1200">
                <a:solidFill>
                  <a:schemeClr val="tx2"/>
                </a:solidFill>
              </a:defRPr>
            </a:lvl1pPr>
          </a:lstStyle>
          <a:p>
            <a:endParaRPr lang="en-US"/>
          </a:p>
        </p:txBody>
      </p:sp>
      <p:sp>
        <p:nvSpPr>
          <p:cNvPr id="7" name="Straight Connector 6"/>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9" name="Straight Connector 8"/>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0" name="Rectangle 9"/>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Straight Connector 10"/>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Oval 11"/>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Slide Number Placeholder 22"/>
          <p:cNvSpPr>
            <a:spLocks noGrp="1"/>
          </p:cNvSpPr>
          <p:nvPr>
            <p:ph type="sldNum" sz="quarter" idx="4"/>
          </p:nvPr>
        </p:nvSpPr>
        <p:spPr>
          <a:xfrm>
            <a:off x="8129016" y="5734050"/>
            <a:ext cx="609600" cy="521208"/>
          </a:xfrm>
          <a:prstGeom prst="rect">
            <a:avLst/>
          </a:prstGeom>
        </p:spPr>
        <p:txBody>
          <a:bodyPr vert="horz" anchor="ctr"/>
          <a:lstStyle>
            <a:lvl1pPr algn="ctr" eaLnBrk="1" latinLnBrk="0" hangingPunct="1">
              <a:defRPr kumimoji="0" sz="1400" b="1">
                <a:solidFill>
                  <a:srgbClr val="FFFFFF"/>
                </a:solidFill>
              </a:defRPr>
            </a:lvl1pPr>
          </a:lstStyle>
          <a:p>
            <a:fld id="{C15576BD-6044-417C-BB86-DD9C702A3A0C}"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chart" Target="../charts/chart1.xml"/><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5.xml"/><Relationship Id="rId1" Type="http://schemas.openxmlformats.org/officeDocument/2006/relationships/vmlDrawing" Target="../drawings/vmlDrawing1.vml"/><Relationship Id="rId4" Type="http://schemas.openxmlformats.org/officeDocument/2006/relationships/oleObject" Target="../embeddings/oleObject2.bin"/></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5.emf"/><Relationship Id="rId2" Type="http://schemas.openxmlformats.org/officeDocument/2006/relationships/image" Target="../media/image4.emf"/><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3" Type="http://schemas.openxmlformats.org/officeDocument/2006/relationships/image" Target="../media/image7.emf"/><Relationship Id="rId2" Type="http://schemas.openxmlformats.org/officeDocument/2006/relationships/image" Target="../media/image6.emf"/><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62000" y="685800"/>
            <a:ext cx="7467600" cy="1447800"/>
          </a:xfrm>
        </p:spPr>
        <p:txBody>
          <a:bodyPr>
            <a:normAutofit/>
          </a:bodyPr>
          <a:lstStyle/>
          <a:p>
            <a:r>
              <a:rPr lang="en-IN" sz="2800" dirty="0"/>
              <a:t>Growth and Regional Disparities in </a:t>
            </a:r>
            <a:r>
              <a:rPr lang="en-IN" sz="2800" dirty="0" smtClean="0"/>
              <a:t>Odisha:</a:t>
            </a:r>
            <a:r>
              <a:rPr lang="en-US" sz="2800" dirty="0"/>
              <a:t> </a:t>
            </a:r>
            <a:r>
              <a:rPr lang="en-IN" sz="2800" dirty="0" smtClean="0"/>
              <a:t>An </a:t>
            </a:r>
            <a:r>
              <a:rPr lang="en-IN" sz="2800" dirty="0"/>
              <a:t>analysis in the post-reform Period</a:t>
            </a:r>
            <a:endParaRPr lang="en-US" sz="2800" dirty="0"/>
          </a:p>
        </p:txBody>
      </p:sp>
      <p:sp>
        <p:nvSpPr>
          <p:cNvPr id="3" name="Subtitle 2"/>
          <p:cNvSpPr>
            <a:spLocks noGrp="1"/>
          </p:cNvSpPr>
          <p:nvPr>
            <p:ph type="subTitle" idx="1"/>
          </p:nvPr>
        </p:nvSpPr>
        <p:spPr>
          <a:xfrm>
            <a:off x="2590800" y="2590800"/>
            <a:ext cx="5715000" cy="3784122"/>
          </a:xfrm>
        </p:spPr>
        <p:txBody>
          <a:bodyPr>
            <a:normAutofit/>
          </a:bodyPr>
          <a:lstStyle/>
          <a:p>
            <a:endParaRPr lang="en-US" dirty="0" smtClean="0"/>
          </a:p>
          <a:p>
            <a:endParaRPr lang="en-US" dirty="0"/>
          </a:p>
          <a:p>
            <a:r>
              <a:rPr lang="en-US" sz="2000" dirty="0"/>
              <a:t>IARNIW Annual Conference </a:t>
            </a:r>
            <a:r>
              <a:rPr lang="en-US" sz="2000" dirty="0" smtClean="0"/>
              <a:t>2019-20</a:t>
            </a:r>
            <a:r>
              <a:rPr lang="en-US" sz="2000" dirty="0"/>
              <a:t> </a:t>
            </a:r>
            <a:endParaRPr lang="en-US" sz="2000" dirty="0" smtClean="0"/>
          </a:p>
          <a:p>
            <a:endParaRPr lang="en-US" dirty="0" smtClean="0"/>
          </a:p>
          <a:p>
            <a:r>
              <a:rPr lang="en-IN" dirty="0" err="1" smtClean="0"/>
              <a:t>Dr.</a:t>
            </a:r>
            <a:r>
              <a:rPr lang="en-IN" dirty="0" smtClean="0"/>
              <a:t> </a:t>
            </a:r>
            <a:r>
              <a:rPr lang="en-IN" dirty="0" err="1" smtClean="0"/>
              <a:t>Priyabrata</a:t>
            </a:r>
            <a:r>
              <a:rPr lang="en-IN" dirty="0" smtClean="0"/>
              <a:t> </a:t>
            </a:r>
            <a:r>
              <a:rPr lang="en-IN" dirty="0" err="1" smtClean="0"/>
              <a:t>Sahoo</a:t>
            </a:r>
            <a:endParaRPr lang="en-US" dirty="0"/>
          </a:p>
          <a:p>
            <a:r>
              <a:rPr lang="en-US" dirty="0"/>
              <a:t>Assistant Professor </a:t>
            </a:r>
            <a:r>
              <a:rPr lang="en-IN" dirty="0"/>
              <a:t>in </a:t>
            </a:r>
            <a:r>
              <a:rPr lang="en-US" dirty="0"/>
              <a:t>Department of Economics, Banaras Hindu </a:t>
            </a:r>
            <a:r>
              <a:rPr lang="en-IN" dirty="0"/>
              <a:t>University</a:t>
            </a:r>
            <a:r>
              <a:rPr lang="en-US" dirty="0"/>
              <a:t>, </a:t>
            </a:r>
            <a:r>
              <a:rPr lang="en-US" dirty="0" smtClean="0"/>
              <a:t>UP. </a:t>
            </a:r>
          </a:p>
          <a:p>
            <a:r>
              <a:rPr lang="en-US" dirty="0" smtClean="0"/>
              <a:t>                            &amp; </a:t>
            </a:r>
          </a:p>
          <a:p>
            <a:r>
              <a:rPr lang="en-IN" dirty="0" err="1" smtClean="0"/>
              <a:t>Dr.</a:t>
            </a:r>
            <a:r>
              <a:rPr lang="en-IN" dirty="0" smtClean="0"/>
              <a:t> </a:t>
            </a:r>
            <a:r>
              <a:rPr lang="en-IN" dirty="0" err="1" smtClean="0"/>
              <a:t>Asis</a:t>
            </a:r>
            <a:r>
              <a:rPr lang="en-IN" dirty="0" smtClean="0"/>
              <a:t> </a:t>
            </a:r>
            <a:r>
              <a:rPr lang="en-IN" dirty="0"/>
              <a:t>Kumar </a:t>
            </a:r>
            <a:r>
              <a:rPr lang="en-IN" dirty="0" err="1" smtClean="0"/>
              <a:t>Senapati</a:t>
            </a:r>
            <a:endParaRPr lang="en-US" dirty="0" smtClean="0"/>
          </a:p>
          <a:p>
            <a:r>
              <a:rPr lang="en-US" dirty="0" smtClean="0"/>
              <a:t>Assistant Professor </a:t>
            </a:r>
            <a:r>
              <a:rPr lang="en-US" dirty="0"/>
              <a:t>in Department of Economics, </a:t>
            </a:r>
            <a:r>
              <a:rPr lang="en-IN" dirty="0"/>
              <a:t>Ravenshaw University</a:t>
            </a:r>
            <a:r>
              <a:rPr lang="en-IN" dirty="0" smtClean="0"/>
              <a:t>,</a:t>
            </a:r>
            <a:r>
              <a:rPr lang="en-US" dirty="0" smtClean="0"/>
              <a:t> </a:t>
            </a:r>
            <a:r>
              <a:rPr lang="en-IN" dirty="0"/>
              <a:t>Odisha. </a:t>
            </a:r>
            <a:endParaRPr lang="en-US" dirty="0"/>
          </a:p>
        </p:txBody>
      </p:sp>
    </p:spTree>
    <p:extLst>
      <p:ext uri="{BB962C8B-B14F-4D97-AF65-F5344CB8AC3E}">
        <p14:creationId xmlns:p14="http://schemas.microsoft.com/office/powerpoint/2010/main" xmlns="" val="376881383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Sigma Convergence among districts of </a:t>
            </a:r>
            <a:r>
              <a:rPr lang="en-US" dirty="0" smtClean="0"/>
              <a:t>Odisha - </a:t>
            </a:r>
            <a:endParaRPr lang="en-US" dirty="0"/>
          </a:p>
        </p:txBody>
      </p:sp>
      <p:sp>
        <p:nvSpPr>
          <p:cNvPr id="5" name="Text Placeholder 4"/>
          <p:cNvSpPr>
            <a:spLocks noGrp="1"/>
          </p:cNvSpPr>
          <p:nvPr>
            <p:ph type="body" sz="quarter" idx="1"/>
          </p:nvPr>
        </p:nvSpPr>
        <p:spPr/>
        <p:txBody>
          <a:bodyPr/>
          <a:lstStyle/>
          <a:p>
            <a:endParaRPr lang="en-US"/>
          </a:p>
        </p:txBody>
      </p:sp>
      <p:sp>
        <p:nvSpPr>
          <p:cNvPr id="6" name="Text Placeholder 5"/>
          <p:cNvSpPr>
            <a:spLocks noGrp="1"/>
          </p:cNvSpPr>
          <p:nvPr>
            <p:ph type="body" sz="quarter" idx="3"/>
          </p:nvPr>
        </p:nvSpPr>
        <p:spPr/>
        <p:txBody>
          <a:bodyPr/>
          <a:lstStyle/>
          <a:p>
            <a:endParaRPr lang="en-US"/>
          </a:p>
        </p:txBody>
      </p:sp>
      <p:graphicFrame>
        <p:nvGraphicFramePr>
          <p:cNvPr id="7" name="Content Placeholder 6"/>
          <p:cNvGraphicFramePr>
            <a:graphicFrameLocks noGrp="1"/>
          </p:cNvGraphicFramePr>
          <p:nvPr>
            <p:ph sz="quarter" idx="2"/>
          </p:nvPr>
        </p:nvGraphicFramePr>
        <p:xfrm>
          <a:off x="457200" y="2362200"/>
          <a:ext cx="3657600" cy="3886200"/>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8" name="Content Placeholder 7"/>
          <p:cNvGraphicFramePr>
            <a:graphicFrameLocks noGrp="1"/>
          </p:cNvGraphicFramePr>
          <p:nvPr>
            <p:ph sz="quarter" idx="4"/>
            <p:extLst>
              <p:ext uri="{D42A27DB-BD31-4B8C-83A1-F6EECF244321}">
                <p14:modId xmlns:p14="http://schemas.microsoft.com/office/powerpoint/2010/main" xmlns="" val="4202453885"/>
              </p:ext>
            </p:extLst>
          </p:nvPr>
        </p:nvGraphicFramePr>
        <p:xfrm>
          <a:off x="4371975" y="2362200"/>
          <a:ext cx="3657600" cy="388620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xmlns="" val="220372214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sz="quarter" idx="1"/>
          </p:nvPr>
        </p:nvSpPr>
        <p:spPr/>
        <p:txBody>
          <a:bodyPr>
            <a:normAutofit fontScale="85000" lnSpcReduction="20000"/>
          </a:bodyPr>
          <a:lstStyle/>
          <a:p>
            <a:r>
              <a:rPr lang="en-US" dirty="0" smtClean="0"/>
              <a:t>High growth in income with higher regional disparities in income during post reform period.  </a:t>
            </a:r>
          </a:p>
          <a:p>
            <a:r>
              <a:rPr lang="en-US" dirty="0" smtClean="0"/>
              <a:t>Divergence of income among districts while among sectors primary shows a convergence with tertiary sector a divergence. </a:t>
            </a:r>
          </a:p>
          <a:p>
            <a:r>
              <a:rPr lang="en-US" dirty="0" smtClean="0"/>
              <a:t>The faster growth in tertiary sector during the post reform causes rise in divergence among the districts of Odisha as the tertiary activities are confining to few coastal districts of Odisha. </a:t>
            </a:r>
          </a:p>
          <a:p>
            <a:r>
              <a:rPr lang="en-US" dirty="0" smtClean="0"/>
              <a:t>While the growth of the primary sector causing a convergence as all the low income districts are mostly having high agricultural activities. </a:t>
            </a:r>
          </a:p>
          <a:p>
            <a:r>
              <a:rPr lang="en-US" dirty="0" smtClean="0"/>
              <a:t>Hence the </a:t>
            </a:r>
            <a:r>
              <a:rPr lang="en-US" dirty="0" err="1" smtClean="0"/>
              <a:t>Govt</a:t>
            </a:r>
            <a:r>
              <a:rPr lang="en-US" dirty="0" smtClean="0"/>
              <a:t> should either diversify the tertiary sector activities to low income districts or should focus on the growth of primary sector for the reduction of regional disparities in Odisha. </a:t>
            </a:r>
          </a:p>
          <a:p>
            <a:r>
              <a:rPr lang="en-US" dirty="0" smtClean="0"/>
              <a:t>Limitation – Factors affecting the divergence (conditional). </a:t>
            </a:r>
          </a:p>
        </p:txBody>
      </p:sp>
    </p:spTree>
    <p:extLst>
      <p:ext uri="{BB962C8B-B14F-4D97-AF65-F5344CB8AC3E}">
        <p14:creationId xmlns:p14="http://schemas.microsoft.com/office/powerpoint/2010/main" xmlns="" val="239824024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6600" dirty="0" smtClean="0"/>
              <a:t>Thank you </a:t>
            </a:r>
            <a:endParaRPr lang="en-US" sz="6600" dirty="0"/>
          </a:p>
        </p:txBody>
      </p:sp>
      <p:sp>
        <p:nvSpPr>
          <p:cNvPr id="3" name="Text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xmlns="" val="10206464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Introduction on disparities - </a:t>
            </a:r>
            <a:endParaRPr lang="en-US" dirty="0"/>
          </a:p>
        </p:txBody>
      </p:sp>
      <p:sp>
        <p:nvSpPr>
          <p:cNvPr id="3" name="Content Placeholder 2"/>
          <p:cNvSpPr>
            <a:spLocks noGrp="1"/>
          </p:cNvSpPr>
          <p:nvPr>
            <p:ph sz="quarter" idx="1"/>
          </p:nvPr>
        </p:nvSpPr>
        <p:spPr/>
        <p:txBody>
          <a:bodyPr>
            <a:normAutofit lnSpcReduction="10000"/>
          </a:bodyPr>
          <a:lstStyle/>
          <a:p>
            <a:r>
              <a:rPr lang="en-IN" dirty="0" err="1" smtClean="0"/>
              <a:t>Barro</a:t>
            </a:r>
            <a:r>
              <a:rPr lang="en-IN" dirty="0" smtClean="0"/>
              <a:t> </a:t>
            </a:r>
            <a:r>
              <a:rPr lang="en-IN" dirty="0"/>
              <a:t>&amp; Martin (1995</a:t>
            </a:r>
            <a:r>
              <a:rPr lang="en-IN" dirty="0" smtClean="0"/>
              <a:t>), explains </a:t>
            </a:r>
            <a:r>
              <a:rPr lang="en-IN" dirty="0"/>
              <a:t>two types of convergence, β (beta) &amp; σ (sigma) convergence. </a:t>
            </a:r>
            <a:endParaRPr lang="en-IN" dirty="0" smtClean="0"/>
          </a:p>
          <a:p>
            <a:r>
              <a:rPr lang="en-IN" dirty="0" smtClean="0"/>
              <a:t>Solow </a:t>
            </a:r>
            <a:r>
              <a:rPr lang="en-IN" dirty="0"/>
              <a:t>(1956) neo classical production function with diminishing returns to physical capital. </a:t>
            </a:r>
            <a:r>
              <a:rPr lang="en-IN" dirty="0" smtClean="0"/>
              <a:t>Conditional convergence. </a:t>
            </a:r>
          </a:p>
          <a:p>
            <a:r>
              <a:rPr lang="en-IN" dirty="0"/>
              <a:t>unconditional </a:t>
            </a:r>
            <a:r>
              <a:rPr lang="en-IN" dirty="0" smtClean="0"/>
              <a:t> and conditional convergence – technology, saving </a:t>
            </a:r>
            <a:r>
              <a:rPr lang="en-IN" dirty="0" err="1" smtClean="0"/>
              <a:t>etc</a:t>
            </a:r>
            <a:endParaRPr lang="en-IN" dirty="0" smtClean="0"/>
          </a:p>
          <a:p>
            <a:r>
              <a:rPr lang="en-US" dirty="0"/>
              <a:t>Growth and </a:t>
            </a:r>
            <a:r>
              <a:rPr lang="en-US" dirty="0" smtClean="0"/>
              <a:t>disparities </a:t>
            </a:r>
            <a:r>
              <a:rPr lang="en-US" dirty="0"/>
              <a:t>in post reform. </a:t>
            </a:r>
            <a:r>
              <a:rPr lang="en-IN" dirty="0" err="1" smtClean="0"/>
              <a:t>Cashin</a:t>
            </a:r>
            <a:r>
              <a:rPr lang="en-IN" dirty="0" smtClean="0"/>
              <a:t> </a:t>
            </a:r>
            <a:r>
              <a:rPr lang="en-IN" dirty="0"/>
              <a:t>&amp; Sahay (1996) , </a:t>
            </a:r>
            <a:r>
              <a:rPr lang="en-IN" dirty="0" err="1"/>
              <a:t>Bajpai</a:t>
            </a:r>
            <a:r>
              <a:rPr lang="en-IN" dirty="0"/>
              <a:t> &amp; Sachs (1996), Rao, </a:t>
            </a:r>
            <a:r>
              <a:rPr lang="en-IN" dirty="0" err="1"/>
              <a:t>Shand</a:t>
            </a:r>
            <a:r>
              <a:rPr lang="en-IN" dirty="0"/>
              <a:t> &amp; </a:t>
            </a:r>
            <a:r>
              <a:rPr lang="en-IN" dirty="0" err="1"/>
              <a:t>KaliRajan</a:t>
            </a:r>
            <a:r>
              <a:rPr lang="en-IN" dirty="0"/>
              <a:t> (1999), </a:t>
            </a:r>
            <a:r>
              <a:rPr lang="en-IN" dirty="0" err="1"/>
              <a:t>Nagraj</a:t>
            </a:r>
            <a:r>
              <a:rPr lang="en-IN" dirty="0"/>
              <a:t> et al(2000), </a:t>
            </a:r>
            <a:r>
              <a:rPr lang="en-IN" dirty="0" err="1"/>
              <a:t>Aiyar</a:t>
            </a:r>
            <a:r>
              <a:rPr lang="en-IN" dirty="0"/>
              <a:t> (2001), Trivedi (2002), Singh &amp; Srinivasan(2002), Bhattacharya &amp; </a:t>
            </a:r>
            <a:r>
              <a:rPr lang="en-IN" dirty="0" err="1"/>
              <a:t>Sakthivel</a:t>
            </a:r>
            <a:r>
              <a:rPr lang="en-IN" dirty="0"/>
              <a:t> (2004), </a:t>
            </a:r>
            <a:r>
              <a:rPr lang="en-IN" dirty="0" err="1" smtClean="0"/>
              <a:t>Cherrodian</a:t>
            </a:r>
            <a:r>
              <a:rPr lang="en-IN" dirty="0" smtClean="0"/>
              <a:t> </a:t>
            </a:r>
            <a:r>
              <a:rPr lang="en-IN" dirty="0"/>
              <a:t>&amp; </a:t>
            </a:r>
            <a:r>
              <a:rPr lang="en-IN" dirty="0" err="1"/>
              <a:t>Thirwall</a:t>
            </a:r>
            <a:r>
              <a:rPr lang="en-IN" dirty="0"/>
              <a:t> (2013). </a:t>
            </a:r>
            <a:endParaRPr lang="en-IN" dirty="0" smtClean="0"/>
          </a:p>
          <a:p>
            <a:endParaRPr lang="en-US" dirty="0"/>
          </a:p>
        </p:txBody>
      </p:sp>
    </p:spTree>
    <p:extLst>
      <p:ext uri="{BB962C8B-B14F-4D97-AF65-F5344CB8AC3E}">
        <p14:creationId xmlns:p14="http://schemas.microsoft.com/office/powerpoint/2010/main" xmlns="" val="100073098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1066800"/>
          </a:xfrm>
        </p:spPr>
        <p:txBody>
          <a:bodyPr>
            <a:normAutofit fontScale="90000"/>
          </a:bodyPr>
          <a:lstStyle/>
          <a:p>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a:latin typeface="Times New Roman" panose="02020603050405020304" pitchFamily="18" charset="0"/>
                <a:cs typeface="Times New Roman" panose="02020603050405020304" pitchFamily="18" charset="0"/>
              </a:rPr>
              <a:t/>
            </a:r>
            <a:br>
              <a:rPr lang="en-US" sz="2200" dirty="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a:latin typeface="Times New Roman" panose="02020603050405020304" pitchFamily="18" charset="0"/>
                <a:cs typeface="Times New Roman" panose="02020603050405020304" pitchFamily="18" charset="0"/>
              </a:rPr>
              <a:t/>
            </a:r>
            <a:br>
              <a:rPr lang="en-US" sz="2200" dirty="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a:latin typeface="Times New Roman" panose="02020603050405020304" pitchFamily="18" charset="0"/>
                <a:cs typeface="Times New Roman" panose="02020603050405020304" pitchFamily="18" charset="0"/>
              </a:rPr>
              <a:t/>
            </a:r>
            <a:br>
              <a:rPr lang="en-US" sz="2200" dirty="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a:latin typeface="Times New Roman" panose="02020603050405020304" pitchFamily="18" charset="0"/>
                <a:cs typeface="Times New Roman" panose="02020603050405020304" pitchFamily="18" charset="0"/>
              </a:rPr>
              <a:t/>
            </a:r>
            <a:br>
              <a:rPr lang="en-US" sz="2200" dirty="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a:latin typeface="Times New Roman" panose="02020603050405020304" pitchFamily="18" charset="0"/>
                <a:cs typeface="Times New Roman" panose="02020603050405020304" pitchFamily="18" charset="0"/>
              </a:rPr>
              <a:t/>
            </a:r>
            <a:br>
              <a:rPr lang="en-US" sz="2200" dirty="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a:latin typeface="Times New Roman" panose="02020603050405020304" pitchFamily="18" charset="0"/>
                <a:cs typeface="Times New Roman" panose="02020603050405020304" pitchFamily="18" charset="0"/>
              </a:rPr>
              <a:t/>
            </a:r>
            <a:br>
              <a:rPr lang="en-US" sz="2200" dirty="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a:latin typeface="Times New Roman" panose="02020603050405020304" pitchFamily="18" charset="0"/>
                <a:cs typeface="Times New Roman" panose="02020603050405020304" pitchFamily="18" charset="0"/>
              </a:rPr>
              <a:t/>
            </a:r>
            <a:br>
              <a:rPr lang="en-US" sz="2200" dirty="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a:latin typeface="Times New Roman" panose="02020603050405020304" pitchFamily="18" charset="0"/>
                <a:cs typeface="Times New Roman" panose="02020603050405020304" pitchFamily="18" charset="0"/>
              </a:rPr>
              <a:t/>
            </a:r>
            <a:br>
              <a:rPr lang="en-US" sz="2200" dirty="0">
                <a:latin typeface="Times New Roman" panose="02020603050405020304" pitchFamily="18" charset="0"/>
                <a:cs typeface="Times New Roman" panose="02020603050405020304" pitchFamily="18" charset="0"/>
              </a:rPr>
            </a:br>
            <a:r>
              <a:rPr lang="en-US" sz="2200" dirty="0" smtClean="0">
                <a:latin typeface="Times New Roman" panose="02020603050405020304" pitchFamily="18" charset="0"/>
                <a:cs typeface="Times New Roman" panose="02020603050405020304" pitchFamily="18" charset="0"/>
              </a:rPr>
              <a:t/>
            </a:r>
            <a:br>
              <a:rPr lang="en-US" sz="2200" dirty="0" smtClean="0">
                <a:latin typeface="Times New Roman" panose="02020603050405020304" pitchFamily="18" charset="0"/>
                <a:cs typeface="Times New Roman" panose="02020603050405020304" pitchFamily="18" charset="0"/>
              </a:rPr>
            </a:br>
            <a:r>
              <a:rPr lang="en-US" sz="2200" dirty="0">
                <a:latin typeface="Times New Roman" panose="02020603050405020304" pitchFamily="18" charset="0"/>
                <a:cs typeface="Times New Roman" panose="02020603050405020304" pitchFamily="18" charset="0"/>
              </a:rPr>
              <a:t/>
            </a:r>
            <a:br>
              <a:rPr lang="en-US" sz="2200" dirty="0">
                <a:latin typeface="Times New Roman" panose="02020603050405020304" pitchFamily="18" charset="0"/>
                <a:cs typeface="Times New Roman" panose="02020603050405020304" pitchFamily="18" charset="0"/>
              </a:rPr>
            </a:br>
            <a:r>
              <a:rPr lang="en-US" sz="2700" dirty="0" smtClean="0">
                <a:latin typeface="Times New Roman" panose="02020603050405020304" pitchFamily="18" charset="0"/>
                <a:cs typeface="Times New Roman" panose="02020603050405020304" pitchFamily="18" charset="0"/>
              </a:rPr>
              <a:t/>
            </a:r>
            <a:br>
              <a:rPr lang="en-US" sz="2700" dirty="0" smtClean="0">
                <a:latin typeface="Times New Roman" panose="02020603050405020304" pitchFamily="18" charset="0"/>
                <a:cs typeface="Times New Roman" panose="02020603050405020304" pitchFamily="18" charset="0"/>
              </a:rPr>
            </a:br>
            <a:r>
              <a:rPr lang="en-US" sz="2700" dirty="0" smtClean="0">
                <a:latin typeface="Times New Roman" panose="02020603050405020304" pitchFamily="18" charset="0"/>
                <a:cs typeface="Times New Roman" panose="02020603050405020304" pitchFamily="18" charset="0"/>
              </a:rPr>
              <a:t/>
            </a:r>
            <a:br>
              <a:rPr lang="en-US" sz="2700" dirty="0" smtClean="0">
                <a:latin typeface="Times New Roman" panose="02020603050405020304" pitchFamily="18" charset="0"/>
                <a:cs typeface="Times New Roman" panose="02020603050405020304" pitchFamily="18" charset="0"/>
              </a:rPr>
            </a:br>
            <a:r>
              <a:rPr lang="en-US" sz="2700" dirty="0">
                <a:latin typeface="Times New Roman" panose="02020603050405020304" pitchFamily="18" charset="0"/>
                <a:cs typeface="Times New Roman" panose="02020603050405020304" pitchFamily="18" charset="0"/>
              </a:rPr>
              <a:t/>
            </a:r>
            <a:br>
              <a:rPr lang="en-US" sz="2700" dirty="0">
                <a:latin typeface="Times New Roman" panose="02020603050405020304" pitchFamily="18" charset="0"/>
                <a:cs typeface="Times New Roman" panose="02020603050405020304" pitchFamily="18" charset="0"/>
              </a:rPr>
            </a:br>
            <a:r>
              <a:rPr lang="en-US" sz="2700" dirty="0" smtClean="0">
                <a:latin typeface="Times New Roman" panose="02020603050405020304" pitchFamily="18" charset="0"/>
                <a:cs typeface="Times New Roman" panose="02020603050405020304" pitchFamily="18" charset="0"/>
              </a:rPr>
              <a:t/>
            </a:r>
            <a:br>
              <a:rPr lang="en-US" sz="2700" dirty="0" smtClean="0">
                <a:latin typeface="Times New Roman" panose="02020603050405020304" pitchFamily="18" charset="0"/>
                <a:cs typeface="Times New Roman" panose="02020603050405020304" pitchFamily="18" charset="0"/>
              </a:rPr>
            </a:br>
            <a:r>
              <a:rPr lang="en-US" sz="2700" dirty="0" smtClean="0">
                <a:latin typeface="Times New Roman" panose="02020603050405020304" pitchFamily="18" charset="0"/>
                <a:cs typeface="Times New Roman" panose="02020603050405020304" pitchFamily="18" charset="0"/>
              </a:rPr>
              <a:t>Why Odisha ? </a:t>
            </a:r>
            <a:r>
              <a:rPr lang="en-US" dirty="0"/>
              <a:t/>
            </a:r>
            <a:br>
              <a:rPr lang="en-US" dirty="0"/>
            </a:br>
            <a:endParaRPr lang="en-US" dirty="0"/>
          </a:p>
        </p:txBody>
      </p:sp>
      <p:sp>
        <p:nvSpPr>
          <p:cNvPr id="3" name="Content Placeholder 2"/>
          <p:cNvSpPr>
            <a:spLocks noGrp="1"/>
          </p:cNvSpPr>
          <p:nvPr>
            <p:ph sz="quarter" idx="1"/>
          </p:nvPr>
        </p:nvSpPr>
        <p:spPr>
          <a:xfrm>
            <a:off x="457200" y="1447800"/>
            <a:ext cx="8229600" cy="4678363"/>
          </a:xfrm>
        </p:spPr>
        <p:txBody>
          <a:bodyPr>
            <a:normAutofit fontScale="85000" lnSpcReduction="10000"/>
          </a:bodyPr>
          <a:lstStyle/>
          <a:p>
            <a:pPr algn="just"/>
            <a:r>
              <a:rPr lang="en-US" sz="2600" dirty="0">
                <a:latin typeface="Times New Roman" panose="02020603050405020304" pitchFamily="18" charset="0"/>
                <a:cs typeface="Times New Roman" panose="02020603050405020304" pitchFamily="18" charset="0"/>
              </a:rPr>
              <a:t>Odisha instead of having high natural resources has considered as a backward state since decade. (</a:t>
            </a:r>
            <a:r>
              <a:rPr lang="en-US" sz="2600" dirty="0" err="1">
                <a:latin typeface="Times New Roman" panose="02020603050405020304" pitchFamily="18" charset="0"/>
                <a:cs typeface="Times New Roman" panose="02020603050405020304" pitchFamily="18" charset="0"/>
              </a:rPr>
              <a:t>Meher</a:t>
            </a:r>
            <a:r>
              <a:rPr lang="en-US" sz="2600" dirty="0">
                <a:latin typeface="Times New Roman" panose="02020603050405020304" pitchFamily="18" charset="0"/>
                <a:cs typeface="Times New Roman" panose="02020603050405020304" pitchFamily="18" charset="0"/>
              </a:rPr>
              <a:t>; 2003, </a:t>
            </a:r>
            <a:r>
              <a:rPr lang="en-IN" sz="2800" dirty="0" err="1"/>
              <a:t>Rajan</a:t>
            </a:r>
            <a:r>
              <a:rPr lang="en-IN" sz="2800" dirty="0"/>
              <a:t> Committee Report; 2013</a:t>
            </a:r>
            <a:r>
              <a:rPr lang="en-US" sz="2600" dirty="0">
                <a:latin typeface="Times New Roman" panose="02020603050405020304" pitchFamily="18" charset="0"/>
                <a:cs typeface="Times New Roman" panose="02020603050405020304" pitchFamily="18" charset="0"/>
              </a:rPr>
              <a:t>).</a:t>
            </a:r>
          </a:p>
          <a:p>
            <a:pPr algn="just"/>
            <a:r>
              <a:rPr lang="en-US" sz="2600" dirty="0">
                <a:latin typeface="Times New Roman" panose="02020603050405020304" pitchFamily="18" charset="0"/>
                <a:cs typeface="Times New Roman" panose="02020603050405020304" pitchFamily="18" charset="0"/>
              </a:rPr>
              <a:t>Odisha has achieved a higher growth rate with faster growth in the tertiary sector and higher reduction in poverty in recent period. (</a:t>
            </a:r>
            <a:r>
              <a:rPr lang="en-US" sz="2600" dirty="0" err="1">
                <a:latin typeface="Times New Roman" panose="02020603050405020304" pitchFamily="18" charset="0"/>
                <a:cs typeface="Times New Roman" panose="02020603050405020304" pitchFamily="18" charset="0"/>
              </a:rPr>
              <a:t>Sahoo</a:t>
            </a:r>
            <a:r>
              <a:rPr lang="en-US" sz="2600" dirty="0">
                <a:latin typeface="Times New Roman" panose="02020603050405020304" pitchFamily="18" charset="0"/>
                <a:cs typeface="Times New Roman" panose="02020603050405020304" pitchFamily="18" charset="0"/>
              </a:rPr>
              <a:t> &amp; Joshi; 2018 </a:t>
            </a:r>
            <a:r>
              <a:rPr lang="en-US" sz="2600" dirty="0" err="1">
                <a:latin typeface="Times New Roman" panose="02020603050405020304" pitchFamily="18" charset="0"/>
                <a:cs typeface="Times New Roman" panose="02020603050405020304" pitchFamily="18" charset="0"/>
              </a:rPr>
              <a:t>Samantray</a:t>
            </a:r>
            <a:r>
              <a:rPr lang="en-US" sz="2600" dirty="0">
                <a:latin typeface="Times New Roman" panose="02020603050405020304" pitchFamily="18" charset="0"/>
                <a:cs typeface="Times New Roman" panose="02020603050405020304" pitchFamily="18" charset="0"/>
              </a:rPr>
              <a:t> et.al; 2014, Panda ; 2015, Planning Commission ; 2014).</a:t>
            </a:r>
          </a:p>
          <a:p>
            <a:pPr algn="just"/>
            <a:r>
              <a:rPr lang="en-US" sz="2600" dirty="0" smtClean="0">
                <a:latin typeface="Times New Roman" panose="02020603050405020304" pitchFamily="18" charset="0"/>
                <a:cs typeface="Times New Roman" panose="02020603050405020304" pitchFamily="18" charset="0"/>
              </a:rPr>
              <a:t>Research Question – Whether all the districts of Odisha are growing?</a:t>
            </a:r>
          </a:p>
          <a:p>
            <a:pPr algn="just"/>
            <a:r>
              <a:rPr lang="en-US" sz="2600" dirty="0" smtClean="0">
                <a:latin typeface="Times New Roman" panose="02020603050405020304" pitchFamily="18" charset="0"/>
                <a:cs typeface="Times New Roman" panose="02020603050405020304" pitchFamily="18" charset="0"/>
              </a:rPr>
              <a:t>Objectives – </a:t>
            </a:r>
          </a:p>
          <a:p>
            <a:pPr algn="just"/>
            <a:r>
              <a:rPr lang="en-US" sz="2600" dirty="0" smtClean="0">
                <a:latin typeface="Times New Roman" panose="02020603050405020304" pitchFamily="18" charset="0"/>
                <a:cs typeface="Times New Roman" panose="02020603050405020304" pitchFamily="18" charset="0"/>
              </a:rPr>
              <a:t>Sectoral Composition of Growth in Odisha?</a:t>
            </a:r>
          </a:p>
          <a:p>
            <a:pPr algn="just"/>
            <a:r>
              <a:rPr lang="en-US" sz="2600" dirty="0" smtClean="0">
                <a:latin typeface="Times New Roman" panose="02020603050405020304" pitchFamily="18" charset="0"/>
                <a:cs typeface="Times New Roman" panose="02020603050405020304" pitchFamily="18" charset="0"/>
              </a:rPr>
              <a:t>Is there any convergence of income among the districts ? </a:t>
            </a:r>
          </a:p>
          <a:p>
            <a:pPr algn="just"/>
            <a:r>
              <a:rPr lang="en-US" sz="2600" dirty="0" smtClean="0">
                <a:latin typeface="Times New Roman" panose="02020603050405020304" pitchFamily="18" charset="0"/>
                <a:cs typeface="Times New Roman" panose="02020603050405020304" pitchFamily="18" charset="0"/>
              </a:rPr>
              <a:t>Is there any linkage between the sectoral growth &amp; regional disparities? </a:t>
            </a:r>
            <a:endParaRPr lang="en-US" sz="2600" dirty="0">
              <a:latin typeface="Times New Roman" panose="02020603050405020304" pitchFamily="18" charset="0"/>
              <a:cs typeface="Times New Roman" panose="02020603050405020304" pitchFamily="18" charset="0"/>
            </a:endParaRPr>
          </a:p>
          <a:p>
            <a:pPr marL="0" indent="0">
              <a:buNone/>
            </a:pPr>
            <a:endParaRPr lang="en-US" dirty="0" smtClean="0"/>
          </a:p>
        </p:txBody>
      </p:sp>
    </p:spTree>
    <p:extLst>
      <p:ext uri="{BB962C8B-B14F-4D97-AF65-F5344CB8AC3E}">
        <p14:creationId xmlns:p14="http://schemas.microsoft.com/office/powerpoint/2010/main" xmlns="" val="295259320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Data &amp; Methodology - </a:t>
            </a:r>
            <a:endParaRPr lang="en-US" dirty="0"/>
          </a:p>
        </p:txBody>
      </p:sp>
      <p:sp>
        <p:nvSpPr>
          <p:cNvPr id="3" name="Content Placeholder 2"/>
          <p:cNvSpPr>
            <a:spLocks noGrp="1"/>
          </p:cNvSpPr>
          <p:nvPr>
            <p:ph sz="quarter" idx="1"/>
          </p:nvPr>
        </p:nvSpPr>
        <p:spPr/>
        <p:txBody>
          <a:bodyPr>
            <a:normAutofit/>
          </a:bodyPr>
          <a:lstStyle/>
          <a:p>
            <a:r>
              <a:rPr lang="en-IN" dirty="0" smtClean="0"/>
              <a:t>NSDP data  </a:t>
            </a:r>
            <a:r>
              <a:rPr lang="en-IN" dirty="0"/>
              <a:t>– </a:t>
            </a:r>
            <a:r>
              <a:rPr lang="en-IN" dirty="0" smtClean="0"/>
              <a:t>DES Odisha (1970-71 to 2013-14)</a:t>
            </a:r>
          </a:p>
          <a:p>
            <a:r>
              <a:rPr lang="en-IN" dirty="0" smtClean="0"/>
              <a:t>Pre &amp; post reform growth analysis using Kinked model.</a:t>
            </a:r>
          </a:p>
          <a:p>
            <a:r>
              <a:rPr lang="en-IN" dirty="0" smtClean="0">
                <a:latin typeface="Times New Roman" panose="02020603050405020304" pitchFamily="18" charset="0"/>
                <a:cs typeface="Times New Roman" panose="02020603050405020304" pitchFamily="18" charset="0"/>
              </a:rPr>
              <a:t>NDDP data from DES Odisha from 1993-94 to 2011-12. </a:t>
            </a:r>
          </a:p>
          <a:p>
            <a:r>
              <a:rPr lang="en-IN" dirty="0">
                <a:latin typeface="Times New Roman" panose="02020603050405020304" pitchFamily="18" charset="0"/>
                <a:cs typeface="Times New Roman" panose="02020603050405020304" pitchFamily="18" charset="0"/>
              </a:rPr>
              <a:t>Different base – Splicing for common base. </a:t>
            </a:r>
            <a:endParaRPr lang="en-IN" dirty="0" smtClean="0">
              <a:latin typeface="Times New Roman" panose="02020603050405020304" pitchFamily="18" charset="0"/>
              <a:cs typeface="Times New Roman" panose="02020603050405020304" pitchFamily="18" charset="0"/>
            </a:endParaRPr>
          </a:p>
          <a:p>
            <a:r>
              <a:rPr lang="en-IN" dirty="0" smtClean="0">
                <a:latin typeface="Times New Roman" panose="02020603050405020304" pitchFamily="18" charset="0"/>
                <a:cs typeface="Times New Roman" panose="02020603050405020304" pitchFamily="18" charset="0"/>
              </a:rPr>
              <a:t>Unconditional beta convergence &amp; sigma convergence.</a:t>
            </a:r>
          </a:p>
          <a:p>
            <a:r>
              <a:rPr lang="en-IN" dirty="0"/>
              <a:t>Convergence:  </a:t>
            </a:r>
            <a:r>
              <a:rPr lang="en-IN" dirty="0" err="1"/>
              <a:t>g</a:t>
            </a:r>
            <a:r>
              <a:rPr lang="en-IN" baseline="-25000" dirty="0" err="1"/>
              <a:t>PCI</a:t>
            </a:r>
            <a:r>
              <a:rPr lang="en-IN" dirty="0"/>
              <a:t> = a + β(log initial PCI) + </a:t>
            </a:r>
            <a:r>
              <a:rPr lang="en-IN" dirty="0" err="1"/>
              <a:t>εr</a:t>
            </a:r>
            <a:r>
              <a:rPr lang="en-IN" dirty="0"/>
              <a:t> (1)</a:t>
            </a:r>
          </a:p>
          <a:p>
            <a:pPr marL="0" indent="0">
              <a:buNone/>
            </a:pPr>
            <a:r>
              <a:rPr lang="en-IN" dirty="0" smtClean="0">
                <a:latin typeface="Times New Roman" panose="02020603050405020304" pitchFamily="18" charset="0"/>
                <a:cs typeface="Times New Roman" panose="02020603050405020304" pitchFamily="18" charset="0"/>
              </a:rPr>
              <a:t> </a:t>
            </a:r>
          </a:p>
          <a:p>
            <a:pPr marL="0" indent="0">
              <a:buNone/>
            </a:pPr>
            <a:endParaRPr lang="en-IN" dirty="0" smtClean="0">
              <a:latin typeface="Times New Roman" panose="02020603050405020304" pitchFamily="18" charset="0"/>
              <a:cs typeface="Times New Roman" panose="02020603050405020304" pitchFamily="18" charset="0"/>
            </a:endParaRPr>
          </a:p>
          <a:p>
            <a:endParaRPr lang="en-IN" dirty="0" smtClean="0">
              <a:latin typeface="Times New Roman" panose="02020603050405020304" pitchFamily="18" charset="0"/>
              <a:cs typeface="Times New Roman" panose="02020603050405020304" pitchFamily="18" charset="0"/>
            </a:endParaRPr>
          </a:p>
          <a:p>
            <a:endParaRPr lang="en-IN" dirty="0">
              <a:latin typeface="Times New Roman" panose="02020603050405020304" pitchFamily="18" charset="0"/>
              <a:cs typeface="Times New Roman" panose="02020603050405020304" pitchFamily="18" charset="0"/>
            </a:endParaRPr>
          </a:p>
          <a:p>
            <a:endParaRPr lang="en-IN" dirty="0" smtClean="0">
              <a:latin typeface="Times New Roman" panose="02020603050405020304" pitchFamily="18" charset="0"/>
              <a:cs typeface="Times New Roman" panose="02020603050405020304" pitchFamily="18" charset="0"/>
            </a:endParaRPr>
          </a:p>
          <a:p>
            <a:endParaRPr lang="en-IN" dirty="0" smtClean="0">
              <a:latin typeface="Times New Roman" panose="02020603050405020304" pitchFamily="18" charset="0"/>
              <a:cs typeface="Times New Roman" panose="02020603050405020304" pitchFamily="18" charset="0"/>
            </a:endParaRPr>
          </a:p>
          <a:p>
            <a:endParaRPr lang="en-US" dirty="0">
              <a:latin typeface="Times New Roman" panose="02020603050405020304" pitchFamily="18" charset="0"/>
              <a:cs typeface="Times New Roman" panose="02020603050405020304" pitchFamily="18" charset="0"/>
            </a:endParaRPr>
          </a:p>
          <a:p>
            <a:pPr marL="0" indent="0">
              <a:buNone/>
            </a:pPr>
            <a:endParaRPr lang="en-US" dirty="0" smtClean="0"/>
          </a:p>
        </p:txBody>
      </p:sp>
    </p:spTree>
    <p:extLst>
      <p:ext uri="{BB962C8B-B14F-4D97-AF65-F5344CB8AC3E}">
        <p14:creationId xmlns:p14="http://schemas.microsoft.com/office/powerpoint/2010/main" xmlns="" val="263295067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Trends in output - </a:t>
            </a:r>
            <a:endParaRPr lang="en-US" dirty="0"/>
          </a:p>
        </p:txBody>
      </p:sp>
      <p:sp>
        <p:nvSpPr>
          <p:cNvPr id="5" name="Text Placeholder 4"/>
          <p:cNvSpPr>
            <a:spLocks noGrp="1"/>
          </p:cNvSpPr>
          <p:nvPr>
            <p:ph type="body" sz="quarter" idx="1"/>
          </p:nvPr>
        </p:nvSpPr>
        <p:spPr/>
        <p:txBody>
          <a:bodyPr/>
          <a:lstStyle/>
          <a:p>
            <a:r>
              <a:rPr lang="en-IN" dirty="0"/>
              <a:t>Sectoral trends of NDP of Odisha (In Thousand) </a:t>
            </a:r>
            <a:endParaRPr lang="en-US" dirty="0"/>
          </a:p>
        </p:txBody>
      </p:sp>
      <p:sp>
        <p:nvSpPr>
          <p:cNvPr id="6" name="Text Placeholder 5"/>
          <p:cNvSpPr>
            <a:spLocks noGrp="1"/>
          </p:cNvSpPr>
          <p:nvPr>
            <p:ph type="body" sz="quarter" idx="3"/>
          </p:nvPr>
        </p:nvSpPr>
        <p:spPr/>
        <p:txBody>
          <a:bodyPr/>
          <a:lstStyle/>
          <a:p>
            <a:r>
              <a:rPr lang="en-IN" dirty="0"/>
              <a:t>Sectoral trends of NDP of All India (In Lakhs). </a:t>
            </a:r>
            <a:endParaRPr lang="en-US" dirty="0"/>
          </a:p>
        </p:txBody>
      </p:sp>
      <p:graphicFrame>
        <p:nvGraphicFramePr>
          <p:cNvPr id="7" name="Content Placeholder 6"/>
          <p:cNvGraphicFramePr>
            <a:graphicFrameLocks noGrp="1" noChangeAspect="1"/>
          </p:cNvGraphicFramePr>
          <p:nvPr>
            <p:ph sz="quarter" idx="2"/>
            <p:extLst>
              <p:ext uri="{D42A27DB-BD31-4B8C-83A1-F6EECF244321}">
                <p14:modId xmlns:p14="http://schemas.microsoft.com/office/powerpoint/2010/main" xmlns="" val="1343419778"/>
              </p:ext>
            </p:extLst>
          </p:nvPr>
        </p:nvGraphicFramePr>
        <p:xfrm>
          <a:off x="457200" y="2438400"/>
          <a:ext cx="3657600" cy="3810000"/>
        </p:xfrm>
        <a:graphic>
          <a:graphicData uri="http://schemas.openxmlformats.org/presentationml/2006/ole">
            <p:oleObj spid="_x0000_s2268" name="EViews" r:id="rId3" imgW="4096440" imgH="2887200" progId="">
              <p:embed/>
            </p:oleObj>
          </a:graphicData>
        </a:graphic>
      </p:graphicFrame>
      <p:graphicFrame>
        <p:nvGraphicFramePr>
          <p:cNvPr id="8" name="Content Placeholder 7"/>
          <p:cNvGraphicFramePr>
            <a:graphicFrameLocks noGrp="1" noChangeAspect="1"/>
          </p:cNvGraphicFramePr>
          <p:nvPr>
            <p:ph sz="quarter" idx="4"/>
            <p:extLst>
              <p:ext uri="{D42A27DB-BD31-4B8C-83A1-F6EECF244321}">
                <p14:modId xmlns:p14="http://schemas.microsoft.com/office/powerpoint/2010/main" xmlns="" val="2931173448"/>
              </p:ext>
            </p:extLst>
          </p:nvPr>
        </p:nvGraphicFramePr>
        <p:xfrm>
          <a:off x="4371975" y="2514600"/>
          <a:ext cx="3657600" cy="3657600"/>
        </p:xfrm>
        <a:graphic>
          <a:graphicData uri="http://schemas.openxmlformats.org/presentationml/2006/ole">
            <p:oleObj spid="_x0000_s2269" name="EViews" r:id="rId4" imgW="4031280" imgH="2887200" progId="">
              <p:embed/>
            </p:oleObj>
          </a:graphicData>
        </a:graphic>
      </p:graphicFrame>
    </p:spTree>
    <p:extLst>
      <p:ext uri="{BB962C8B-B14F-4D97-AF65-F5344CB8AC3E}">
        <p14:creationId xmlns:p14="http://schemas.microsoft.com/office/powerpoint/2010/main" xmlns="" val="316201152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Growth in Odisha- </a:t>
            </a:r>
            <a:endParaRPr lang="en-US" dirty="0"/>
          </a:p>
        </p:txBody>
      </p:sp>
      <p:graphicFrame>
        <p:nvGraphicFramePr>
          <p:cNvPr id="4" name="Content Placeholder 3"/>
          <p:cNvGraphicFramePr>
            <a:graphicFrameLocks noGrp="1"/>
          </p:cNvGraphicFramePr>
          <p:nvPr>
            <p:ph sz="quarter" idx="1"/>
            <p:extLst>
              <p:ext uri="{D42A27DB-BD31-4B8C-83A1-F6EECF244321}">
                <p14:modId xmlns:p14="http://schemas.microsoft.com/office/powerpoint/2010/main" xmlns="" val="2124340117"/>
              </p:ext>
            </p:extLst>
          </p:nvPr>
        </p:nvGraphicFramePr>
        <p:xfrm>
          <a:off x="457200" y="2514602"/>
          <a:ext cx="7467600" cy="2109216"/>
        </p:xfrm>
        <a:graphic>
          <a:graphicData uri="http://schemas.openxmlformats.org/drawingml/2006/table">
            <a:tbl>
              <a:tblPr firstRow="1" firstCol="1" bandRow="1">
                <a:tableStyleId>{5C22544A-7EE6-4342-B048-85BDC9FD1C3A}</a:tableStyleId>
              </a:tblPr>
              <a:tblGrid>
                <a:gridCol w="2565867"/>
                <a:gridCol w="1633911"/>
                <a:gridCol w="1633911"/>
                <a:gridCol w="1633911"/>
              </a:tblGrid>
              <a:tr h="395859">
                <a:tc>
                  <a:txBody>
                    <a:bodyPr/>
                    <a:lstStyle/>
                    <a:p>
                      <a:pPr marL="0" marR="0">
                        <a:lnSpc>
                          <a:spcPct val="115000"/>
                        </a:lnSpc>
                        <a:spcBef>
                          <a:spcPts val="0"/>
                        </a:spcBef>
                        <a:spcAft>
                          <a:spcPts val="0"/>
                        </a:spcAft>
                      </a:pPr>
                      <a:r>
                        <a:rPr lang="en-US" sz="1500" baseline="0" dirty="0">
                          <a:effectLst/>
                        </a:rPr>
                        <a:t>Sectors</a:t>
                      </a:r>
                      <a:endParaRPr lang="en-US" sz="1500" baseline="0" dirty="0">
                        <a:effectLst/>
                        <a:latin typeface="Calibri" panose="020F0502020204030204" pitchFamily="34" charset="0"/>
                        <a:ea typeface="Calibri" panose="020F0502020204030204" pitchFamily="34" charset="0"/>
                        <a:cs typeface="Kalinga"/>
                      </a:endParaRPr>
                    </a:p>
                  </a:txBody>
                  <a:tcPr marL="68580" marR="68580" marT="0" marB="0" anchor="ctr"/>
                </a:tc>
                <a:tc>
                  <a:txBody>
                    <a:bodyPr/>
                    <a:lstStyle/>
                    <a:p>
                      <a:pPr marL="0" marR="0" algn="ctr">
                        <a:lnSpc>
                          <a:spcPct val="115000"/>
                        </a:lnSpc>
                        <a:spcBef>
                          <a:spcPts val="0"/>
                        </a:spcBef>
                        <a:spcAft>
                          <a:spcPts val="0"/>
                        </a:spcAft>
                      </a:pPr>
                      <a:r>
                        <a:rPr lang="en-US" sz="1500" baseline="0">
                          <a:effectLst/>
                        </a:rPr>
                        <a:t>1971-72 to 1990-91</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ctr"/>
                </a:tc>
                <a:tc>
                  <a:txBody>
                    <a:bodyPr/>
                    <a:lstStyle/>
                    <a:p>
                      <a:pPr marL="0" marR="0" algn="ctr">
                        <a:lnSpc>
                          <a:spcPct val="115000"/>
                        </a:lnSpc>
                        <a:spcBef>
                          <a:spcPts val="0"/>
                        </a:spcBef>
                        <a:spcAft>
                          <a:spcPts val="0"/>
                        </a:spcAft>
                      </a:pPr>
                      <a:r>
                        <a:rPr lang="en-US" sz="1500" baseline="0">
                          <a:effectLst/>
                        </a:rPr>
                        <a:t>1991-92 to 2012-13</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ctr"/>
                </a:tc>
                <a:tc>
                  <a:txBody>
                    <a:bodyPr/>
                    <a:lstStyle/>
                    <a:p>
                      <a:pPr marL="0" marR="0" algn="ctr">
                        <a:lnSpc>
                          <a:spcPct val="115000"/>
                        </a:lnSpc>
                        <a:spcBef>
                          <a:spcPts val="0"/>
                        </a:spcBef>
                        <a:spcAft>
                          <a:spcPts val="0"/>
                        </a:spcAft>
                      </a:pPr>
                      <a:r>
                        <a:rPr lang="en-US" sz="1500" baseline="0">
                          <a:effectLst/>
                        </a:rPr>
                        <a:t>1971-72 to 2012-13</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ctr"/>
                </a:tc>
              </a:tr>
              <a:tr h="395859">
                <a:tc>
                  <a:txBody>
                    <a:bodyPr/>
                    <a:lstStyle/>
                    <a:p>
                      <a:pPr marL="0" marR="0">
                        <a:lnSpc>
                          <a:spcPct val="115000"/>
                        </a:lnSpc>
                        <a:spcBef>
                          <a:spcPts val="0"/>
                        </a:spcBef>
                        <a:spcAft>
                          <a:spcPts val="0"/>
                        </a:spcAft>
                      </a:pPr>
                      <a:r>
                        <a:rPr lang="en-US" sz="1500" baseline="0">
                          <a:effectLst/>
                        </a:rPr>
                        <a:t>Primary</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ctr"/>
                </a:tc>
                <a:tc>
                  <a:txBody>
                    <a:bodyPr/>
                    <a:lstStyle/>
                    <a:p>
                      <a:pPr marL="0" marR="0" algn="r">
                        <a:lnSpc>
                          <a:spcPct val="115000"/>
                        </a:lnSpc>
                        <a:spcBef>
                          <a:spcPts val="0"/>
                        </a:spcBef>
                        <a:spcAft>
                          <a:spcPts val="0"/>
                        </a:spcAft>
                      </a:pPr>
                      <a:r>
                        <a:rPr lang="en-US" sz="1500" baseline="0">
                          <a:effectLst/>
                        </a:rPr>
                        <a:t>1.30</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c>
                  <a:txBody>
                    <a:bodyPr/>
                    <a:lstStyle/>
                    <a:p>
                      <a:pPr marL="0" marR="0" algn="r">
                        <a:lnSpc>
                          <a:spcPct val="115000"/>
                        </a:lnSpc>
                        <a:spcBef>
                          <a:spcPts val="0"/>
                        </a:spcBef>
                        <a:spcAft>
                          <a:spcPts val="0"/>
                        </a:spcAft>
                      </a:pPr>
                      <a:r>
                        <a:rPr lang="en-US" sz="1500" baseline="0">
                          <a:effectLst/>
                        </a:rPr>
                        <a:t>1.89</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c>
                  <a:txBody>
                    <a:bodyPr/>
                    <a:lstStyle/>
                    <a:p>
                      <a:pPr marL="0" marR="0" algn="r">
                        <a:lnSpc>
                          <a:spcPct val="115000"/>
                        </a:lnSpc>
                        <a:spcBef>
                          <a:spcPts val="0"/>
                        </a:spcBef>
                        <a:spcAft>
                          <a:spcPts val="0"/>
                        </a:spcAft>
                      </a:pPr>
                      <a:r>
                        <a:rPr lang="en-US" sz="1500" baseline="0">
                          <a:effectLst/>
                        </a:rPr>
                        <a:t>0.84</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r>
              <a:tr h="395859">
                <a:tc>
                  <a:txBody>
                    <a:bodyPr/>
                    <a:lstStyle/>
                    <a:p>
                      <a:pPr marL="0" marR="0">
                        <a:lnSpc>
                          <a:spcPct val="115000"/>
                        </a:lnSpc>
                        <a:spcBef>
                          <a:spcPts val="0"/>
                        </a:spcBef>
                        <a:spcAft>
                          <a:spcPts val="0"/>
                        </a:spcAft>
                      </a:pPr>
                      <a:r>
                        <a:rPr lang="en-US" sz="1500" baseline="0">
                          <a:effectLst/>
                        </a:rPr>
                        <a:t>Secondary</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ctr"/>
                </a:tc>
                <a:tc>
                  <a:txBody>
                    <a:bodyPr/>
                    <a:lstStyle/>
                    <a:p>
                      <a:pPr marL="0" marR="0" algn="r">
                        <a:lnSpc>
                          <a:spcPct val="115000"/>
                        </a:lnSpc>
                        <a:spcBef>
                          <a:spcPts val="0"/>
                        </a:spcBef>
                        <a:spcAft>
                          <a:spcPts val="0"/>
                        </a:spcAft>
                      </a:pPr>
                      <a:r>
                        <a:rPr lang="en-US" sz="1500" baseline="0">
                          <a:effectLst/>
                        </a:rPr>
                        <a:t>3.10</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c>
                  <a:txBody>
                    <a:bodyPr/>
                    <a:lstStyle/>
                    <a:p>
                      <a:pPr marL="0" marR="0" algn="r">
                        <a:lnSpc>
                          <a:spcPct val="115000"/>
                        </a:lnSpc>
                        <a:spcBef>
                          <a:spcPts val="0"/>
                        </a:spcBef>
                        <a:spcAft>
                          <a:spcPts val="0"/>
                        </a:spcAft>
                      </a:pPr>
                      <a:r>
                        <a:rPr lang="en-US" sz="1500" baseline="0">
                          <a:effectLst/>
                        </a:rPr>
                        <a:t>4.12</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c>
                  <a:txBody>
                    <a:bodyPr/>
                    <a:lstStyle/>
                    <a:p>
                      <a:pPr marL="0" marR="0" algn="r">
                        <a:lnSpc>
                          <a:spcPct val="115000"/>
                        </a:lnSpc>
                        <a:spcBef>
                          <a:spcPts val="0"/>
                        </a:spcBef>
                        <a:spcAft>
                          <a:spcPts val="0"/>
                        </a:spcAft>
                      </a:pPr>
                      <a:r>
                        <a:rPr lang="en-US" sz="1500" baseline="0" dirty="0">
                          <a:effectLst/>
                        </a:rPr>
                        <a:t>3.76</a:t>
                      </a:r>
                      <a:endParaRPr lang="en-US" sz="1500" baseline="0" dirty="0">
                        <a:effectLst/>
                        <a:latin typeface="Calibri" panose="020F0502020204030204" pitchFamily="34" charset="0"/>
                        <a:ea typeface="Calibri" panose="020F0502020204030204" pitchFamily="34" charset="0"/>
                        <a:cs typeface="Kalinga"/>
                      </a:endParaRPr>
                    </a:p>
                  </a:txBody>
                  <a:tcPr marL="68580" marR="68580" marT="0" marB="0" anchor="b"/>
                </a:tc>
              </a:tr>
              <a:tr h="395859">
                <a:tc>
                  <a:txBody>
                    <a:bodyPr/>
                    <a:lstStyle/>
                    <a:p>
                      <a:pPr marL="0" marR="0">
                        <a:lnSpc>
                          <a:spcPct val="115000"/>
                        </a:lnSpc>
                        <a:spcBef>
                          <a:spcPts val="0"/>
                        </a:spcBef>
                        <a:spcAft>
                          <a:spcPts val="0"/>
                        </a:spcAft>
                      </a:pPr>
                      <a:r>
                        <a:rPr lang="en-US" sz="1500" baseline="0">
                          <a:effectLst/>
                        </a:rPr>
                        <a:t>Tertiary</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ctr"/>
                </a:tc>
                <a:tc>
                  <a:txBody>
                    <a:bodyPr/>
                    <a:lstStyle/>
                    <a:p>
                      <a:pPr marL="0" marR="0" algn="r">
                        <a:lnSpc>
                          <a:spcPct val="115000"/>
                        </a:lnSpc>
                        <a:spcBef>
                          <a:spcPts val="0"/>
                        </a:spcBef>
                        <a:spcAft>
                          <a:spcPts val="0"/>
                        </a:spcAft>
                      </a:pPr>
                      <a:r>
                        <a:rPr lang="en-US" sz="1500" baseline="0">
                          <a:effectLst/>
                        </a:rPr>
                        <a:t>4.69</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c>
                  <a:txBody>
                    <a:bodyPr/>
                    <a:lstStyle/>
                    <a:p>
                      <a:pPr marL="0" marR="0" algn="r">
                        <a:lnSpc>
                          <a:spcPct val="115000"/>
                        </a:lnSpc>
                        <a:spcBef>
                          <a:spcPts val="0"/>
                        </a:spcBef>
                        <a:spcAft>
                          <a:spcPts val="0"/>
                        </a:spcAft>
                      </a:pPr>
                      <a:r>
                        <a:rPr lang="en-US" sz="1500" baseline="0">
                          <a:effectLst/>
                        </a:rPr>
                        <a:t>7.82</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c>
                  <a:txBody>
                    <a:bodyPr/>
                    <a:lstStyle/>
                    <a:p>
                      <a:pPr marL="0" marR="0" algn="r">
                        <a:lnSpc>
                          <a:spcPct val="115000"/>
                        </a:lnSpc>
                        <a:spcBef>
                          <a:spcPts val="0"/>
                        </a:spcBef>
                        <a:spcAft>
                          <a:spcPts val="0"/>
                        </a:spcAft>
                      </a:pPr>
                      <a:r>
                        <a:rPr lang="en-US" sz="1500" baseline="0">
                          <a:effectLst/>
                        </a:rPr>
                        <a:t>6.00</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r>
              <a:tr h="395859">
                <a:tc>
                  <a:txBody>
                    <a:bodyPr/>
                    <a:lstStyle/>
                    <a:p>
                      <a:pPr marL="0" marR="0">
                        <a:lnSpc>
                          <a:spcPct val="115000"/>
                        </a:lnSpc>
                        <a:spcBef>
                          <a:spcPts val="0"/>
                        </a:spcBef>
                        <a:spcAft>
                          <a:spcPts val="0"/>
                        </a:spcAft>
                      </a:pPr>
                      <a:r>
                        <a:rPr lang="en-US" sz="1500" baseline="0">
                          <a:effectLst/>
                        </a:rPr>
                        <a:t>Total NSDP</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ctr"/>
                </a:tc>
                <a:tc>
                  <a:txBody>
                    <a:bodyPr/>
                    <a:lstStyle/>
                    <a:p>
                      <a:pPr marL="0" marR="0" algn="r">
                        <a:lnSpc>
                          <a:spcPct val="115000"/>
                        </a:lnSpc>
                        <a:spcBef>
                          <a:spcPts val="0"/>
                        </a:spcBef>
                        <a:spcAft>
                          <a:spcPts val="0"/>
                        </a:spcAft>
                      </a:pPr>
                      <a:r>
                        <a:rPr lang="en-US" sz="1500" baseline="0">
                          <a:effectLst/>
                        </a:rPr>
                        <a:t>2.72</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c>
                  <a:txBody>
                    <a:bodyPr/>
                    <a:lstStyle/>
                    <a:p>
                      <a:pPr marL="0" marR="0" algn="r">
                        <a:lnSpc>
                          <a:spcPct val="115000"/>
                        </a:lnSpc>
                        <a:spcBef>
                          <a:spcPts val="0"/>
                        </a:spcBef>
                        <a:spcAft>
                          <a:spcPts val="0"/>
                        </a:spcAft>
                      </a:pPr>
                      <a:r>
                        <a:rPr lang="en-US" sz="1500" baseline="0">
                          <a:effectLst/>
                        </a:rPr>
                        <a:t>5.11</a:t>
                      </a:r>
                      <a:endParaRPr lang="en-US" sz="1500" baseline="0">
                        <a:effectLst/>
                        <a:latin typeface="Calibri" panose="020F0502020204030204" pitchFamily="34" charset="0"/>
                        <a:ea typeface="Calibri" panose="020F0502020204030204" pitchFamily="34" charset="0"/>
                        <a:cs typeface="Kalinga"/>
                      </a:endParaRPr>
                    </a:p>
                  </a:txBody>
                  <a:tcPr marL="68580" marR="68580" marT="0" marB="0" anchor="b"/>
                </a:tc>
                <a:tc>
                  <a:txBody>
                    <a:bodyPr/>
                    <a:lstStyle/>
                    <a:p>
                      <a:pPr marL="0" marR="0" algn="r">
                        <a:lnSpc>
                          <a:spcPct val="115000"/>
                        </a:lnSpc>
                        <a:spcBef>
                          <a:spcPts val="0"/>
                        </a:spcBef>
                        <a:spcAft>
                          <a:spcPts val="0"/>
                        </a:spcAft>
                      </a:pPr>
                      <a:r>
                        <a:rPr lang="en-US" sz="1500" baseline="0" dirty="0">
                          <a:effectLst/>
                        </a:rPr>
                        <a:t>3.51</a:t>
                      </a:r>
                      <a:endParaRPr lang="en-US" sz="1500" baseline="0" dirty="0">
                        <a:effectLst/>
                        <a:latin typeface="Calibri" panose="020F0502020204030204" pitchFamily="34" charset="0"/>
                        <a:ea typeface="Calibri" panose="020F0502020204030204" pitchFamily="34" charset="0"/>
                        <a:cs typeface="Kalinga"/>
                      </a:endParaRPr>
                    </a:p>
                  </a:txBody>
                  <a:tcPr marL="68580" marR="68580" marT="0" marB="0" anchor="b"/>
                </a:tc>
              </a:tr>
            </a:tbl>
          </a:graphicData>
        </a:graphic>
      </p:graphicFrame>
    </p:spTree>
    <p:extLst>
      <p:ext uri="{BB962C8B-B14F-4D97-AF65-F5344CB8AC3E}">
        <p14:creationId xmlns:p14="http://schemas.microsoft.com/office/powerpoint/2010/main" xmlns="" val="381536720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Regional Disparities in Odisha - </a:t>
            </a:r>
            <a:endParaRPr lang="en-US" dirty="0"/>
          </a:p>
        </p:txBody>
      </p:sp>
      <p:sp>
        <p:nvSpPr>
          <p:cNvPr id="5" name="Text Placeholder 4"/>
          <p:cNvSpPr>
            <a:spLocks noGrp="1"/>
          </p:cNvSpPr>
          <p:nvPr>
            <p:ph type="body" sz="quarter" idx="1"/>
          </p:nvPr>
        </p:nvSpPr>
        <p:spPr/>
        <p:txBody>
          <a:bodyPr/>
          <a:lstStyle/>
          <a:p>
            <a:r>
              <a:rPr lang="en-US" dirty="0" smtClean="0"/>
              <a:t>Total Income </a:t>
            </a:r>
            <a:endParaRPr lang="en-US" dirty="0"/>
          </a:p>
        </p:txBody>
      </p:sp>
      <p:sp>
        <p:nvSpPr>
          <p:cNvPr id="6" name="Text Placeholder 5"/>
          <p:cNvSpPr>
            <a:spLocks noGrp="1"/>
          </p:cNvSpPr>
          <p:nvPr>
            <p:ph type="body" sz="quarter" idx="3"/>
          </p:nvPr>
        </p:nvSpPr>
        <p:spPr/>
        <p:txBody>
          <a:bodyPr/>
          <a:lstStyle/>
          <a:p>
            <a:r>
              <a:rPr lang="en-US" dirty="0" smtClean="0"/>
              <a:t>Primary Sector</a:t>
            </a:r>
            <a:endParaRPr lang="en-US" dirty="0"/>
          </a:p>
        </p:txBody>
      </p:sp>
      <p:pic>
        <p:nvPicPr>
          <p:cNvPr id="7" name="Content Placeholder 6"/>
          <p:cNvPicPr>
            <a:picLocks noGrp="1"/>
          </p:cNvPicPr>
          <p:nvPr>
            <p:ph sz="quarter" idx="2"/>
          </p:nvPr>
        </p:nvPicPr>
        <p:blipFill>
          <a:blip r:embed="rId2" cstate="print">
            <a:extLst>
              <a:ext uri="{28A0092B-C50C-407E-A947-70E740481C1C}">
                <a14:useLocalDpi xmlns:a14="http://schemas.microsoft.com/office/drawing/2010/main" xmlns="" val="0"/>
              </a:ext>
            </a:extLst>
          </a:blip>
          <a:srcRect/>
          <a:stretch>
            <a:fillRect/>
          </a:stretch>
        </p:blipFill>
        <p:spPr bwMode="auto">
          <a:xfrm>
            <a:off x="457200" y="2514600"/>
            <a:ext cx="3657600" cy="3129243"/>
          </a:xfrm>
          <a:prstGeom prst="rect">
            <a:avLst/>
          </a:prstGeom>
          <a:noFill/>
          <a:ln>
            <a:noFill/>
          </a:ln>
        </p:spPr>
      </p:pic>
      <p:pic>
        <p:nvPicPr>
          <p:cNvPr id="8" name="Content Placeholder 7"/>
          <p:cNvPicPr>
            <a:picLocks noGrp="1"/>
          </p:cNvPicPr>
          <p:nvPr>
            <p:ph sz="quarter" idx="4"/>
          </p:nvPr>
        </p:nvPicPr>
        <p:blipFill>
          <a:blip r:embed="rId3" cstate="print">
            <a:extLst>
              <a:ext uri="{28A0092B-C50C-407E-A947-70E740481C1C}">
                <a14:useLocalDpi xmlns:a14="http://schemas.microsoft.com/office/drawing/2010/main" xmlns="" val="0"/>
              </a:ext>
            </a:extLst>
          </a:blip>
          <a:srcRect/>
          <a:stretch>
            <a:fillRect/>
          </a:stretch>
        </p:blipFill>
        <p:spPr bwMode="auto">
          <a:xfrm>
            <a:off x="4371975" y="2514600"/>
            <a:ext cx="3657600" cy="3129243"/>
          </a:xfrm>
          <a:prstGeom prst="rect">
            <a:avLst/>
          </a:prstGeom>
          <a:noFill/>
          <a:ln>
            <a:noFill/>
          </a:ln>
        </p:spPr>
      </p:pic>
    </p:spTree>
    <p:extLst>
      <p:ext uri="{BB962C8B-B14F-4D97-AF65-F5344CB8AC3E}">
        <p14:creationId xmlns:p14="http://schemas.microsoft.com/office/powerpoint/2010/main" xmlns="" val="325837405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Continued - </a:t>
            </a:r>
            <a:endParaRPr lang="en-US" dirty="0"/>
          </a:p>
        </p:txBody>
      </p:sp>
      <p:sp>
        <p:nvSpPr>
          <p:cNvPr id="5" name="Text Placeholder 4"/>
          <p:cNvSpPr>
            <a:spLocks noGrp="1"/>
          </p:cNvSpPr>
          <p:nvPr>
            <p:ph type="body" sz="quarter" idx="1"/>
          </p:nvPr>
        </p:nvSpPr>
        <p:spPr/>
        <p:txBody>
          <a:bodyPr/>
          <a:lstStyle/>
          <a:p>
            <a:r>
              <a:rPr lang="en-US" dirty="0" smtClean="0"/>
              <a:t>Secondary Sector</a:t>
            </a:r>
            <a:endParaRPr lang="en-US" dirty="0"/>
          </a:p>
        </p:txBody>
      </p:sp>
      <p:sp>
        <p:nvSpPr>
          <p:cNvPr id="6" name="Text Placeholder 5"/>
          <p:cNvSpPr>
            <a:spLocks noGrp="1"/>
          </p:cNvSpPr>
          <p:nvPr>
            <p:ph type="body" sz="quarter" idx="3"/>
          </p:nvPr>
        </p:nvSpPr>
        <p:spPr/>
        <p:txBody>
          <a:bodyPr/>
          <a:lstStyle/>
          <a:p>
            <a:r>
              <a:rPr lang="en-US" dirty="0" smtClean="0"/>
              <a:t>Tertiary Sector </a:t>
            </a:r>
            <a:endParaRPr lang="en-US" dirty="0"/>
          </a:p>
        </p:txBody>
      </p:sp>
      <p:pic>
        <p:nvPicPr>
          <p:cNvPr id="7" name="Content Placeholder 6"/>
          <p:cNvPicPr>
            <a:picLocks noGrp="1"/>
          </p:cNvPicPr>
          <p:nvPr>
            <p:ph sz="quarter" idx="2"/>
          </p:nvPr>
        </p:nvPicPr>
        <p:blipFill>
          <a:blip r:embed="rId2" cstate="print">
            <a:extLst>
              <a:ext uri="{28A0092B-C50C-407E-A947-70E740481C1C}">
                <a14:useLocalDpi xmlns:a14="http://schemas.microsoft.com/office/drawing/2010/main" xmlns="" val="0"/>
              </a:ext>
            </a:extLst>
          </a:blip>
          <a:srcRect/>
          <a:stretch>
            <a:fillRect/>
          </a:stretch>
        </p:blipFill>
        <p:spPr bwMode="auto">
          <a:xfrm>
            <a:off x="457200" y="2438401"/>
            <a:ext cx="3657600" cy="3202260"/>
          </a:xfrm>
          <a:prstGeom prst="rect">
            <a:avLst/>
          </a:prstGeom>
          <a:noFill/>
          <a:ln>
            <a:noFill/>
          </a:ln>
        </p:spPr>
      </p:pic>
      <p:pic>
        <p:nvPicPr>
          <p:cNvPr id="8" name="Content Placeholder 7"/>
          <p:cNvPicPr>
            <a:picLocks noGrp="1"/>
          </p:cNvPicPr>
          <p:nvPr>
            <p:ph sz="quarter" idx="4"/>
          </p:nvPr>
        </p:nvPicPr>
        <p:blipFill>
          <a:blip r:embed="rId3" cstate="print">
            <a:extLst>
              <a:ext uri="{28A0092B-C50C-407E-A947-70E740481C1C}">
                <a14:useLocalDpi xmlns:a14="http://schemas.microsoft.com/office/drawing/2010/main" xmlns="" val="0"/>
              </a:ext>
            </a:extLst>
          </a:blip>
          <a:srcRect/>
          <a:stretch>
            <a:fillRect/>
          </a:stretch>
        </p:blipFill>
        <p:spPr bwMode="auto">
          <a:xfrm>
            <a:off x="4371975" y="2438400"/>
            <a:ext cx="3657600" cy="3205443"/>
          </a:xfrm>
          <a:prstGeom prst="rect">
            <a:avLst/>
          </a:prstGeom>
          <a:noFill/>
          <a:ln>
            <a:noFill/>
          </a:ln>
        </p:spPr>
      </p:pic>
    </p:spTree>
    <p:extLst>
      <p:ext uri="{BB962C8B-B14F-4D97-AF65-F5344CB8AC3E}">
        <p14:creationId xmlns:p14="http://schemas.microsoft.com/office/powerpoint/2010/main" xmlns="" val="338990534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IN" b="1" dirty="0" smtClean="0"/>
              <a:t>Models for Beta convergence- - </a:t>
            </a:r>
            <a:endParaRPr lang="en-US" dirty="0"/>
          </a:p>
        </p:txBody>
      </p:sp>
      <p:sp>
        <p:nvSpPr>
          <p:cNvPr id="3" name="Content Placeholder 2"/>
          <p:cNvSpPr>
            <a:spLocks noGrp="1"/>
          </p:cNvSpPr>
          <p:nvPr>
            <p:ph sz="quarter" idx="1"/>
          </p:nvPr>
        </p:nvSpPr>
        <p:spPr/>
        <p:txBody>
          <a:bodyPr>
            <a:normAutofit fontScale="77500" lnSpcReduction="20000"/>
          </a:bodyPr>
          <a:lstStyle/>
          <a:p>
            <a:r>
              <a:rPr lang="en-IN" dirty="0"/>
              <a:t>Growth of Per capita Income = f (log of initial income) </a:t>
            </a:r>
            <a:endParaRPr lang="en-IN" dirty="0" smtClean="0"/>
          </a:p>
          <a:p>
            <a:r>
              <a:rPr lang="en-IN" dirty="0"/>
              <a:t>Growth of Per capita Income = f (PCI growth of primary sector, PCI growth of secondary sector, PCI growth of tertiary sector, log of initial income) </a:t>
            </a:r>
            <a:endParaRPr lang="en-US" dirty="0"/>
          </a:p>
          <a:p>
            <a:r>
              <a:rPr lang="en-IN" dirty="0" smtClean="0"/>
              <a:t>Growth </a:t>
            </a:r>
            <a:r>
              <a:rPr lang="en-IN" dirty="0"/>
              <a:t>of Per capita Income </a:t>
            </a:r>
            <a:r>
              <a:rPr lang="en-IN" dirty="0" smtClean="0"/>
              <a:t>= </a:t>
            </a:r>
            <a:r>
              <a:rPr lang="en-IN" dirty="0"/>
              <a:t>f (PCI growth of primary sector, PCI growth of secondary sector, PCI growth of tertiary sector, log of initial income of primary sector, log of initial income of secondary sector, log of initial income of tertiary sector ) </a:t>
            </a:r>
            <a:endParaRPr lang="en-US" dirty="0"/>
          </a:p>
          <a:p>
            <a:r>
              <a:rPr lang="en-IN" dirty="0"/>
              <a:t>PCI Growth = -7.33 - 0 .775 (Initial PCI of primary) + 0.084 (Initial PCI of Secondary) + 1.417 (Initial PCI of  Tertiary) + 0.240 (PCI Primary) + 0.252 (PCI Secondary) +0.684 (PCI Tertiary) </a:t>
            </a:r>
            <a:endParaRPr lang="en-US" dirty="0"/>
          </a:p>
          <a:p>
            <a:r>
              <a:rPr lang="en-IN" dirty="0"/>
              <a:t> T statistics </a:t>
            </a:r>
            <a:r>
              <a:rPr lang="en-IN" dirty="0" smtClean="0"/>
              <a:t>(-</a:t>
            </a:r>
            <a:r>
              <a:rPr lang="en-IN" dirty="0"/>
              <a:t>1.39)    (-1.96)     (1.03)    (3.21)   (4.08)   (7.73)    (5.96)</a:t>
            </a:r>
            <a:endParaRPr lang="en-US" dirty="0"/>
          </a:p>
          <a:p>
            <a:r>
              <a:rPr lang="en-IN" dirty="0"/>
              <a:t>Probability value </a:t>
            </a:r>
            <a:r>
              <a:rPr lang="en-IN" dirty="0" smtClean="0"/>
              <a:t>(</a:t>
            </a:r>
            <a:r>
              <a:rPr lang="en-IN" dirty="0"/>
              <a:t>0.17) </a:t>
            </a:r>
            <a:r>
              <a:rPr lang="en-IN" dirty="0" smtClean="0"/>
              <a:t>(</a:t>
            </a:r>
            <a:r>
              <a:rPr lang="en-IN" dirty="0"/>
              <a:t>0.06)   (0.31)      (0.00)   </a:t>
            </a:r>
            <a:r>
              <a:rPr lang="en-IN" dirty="0" smtClean="0"/>
              <a:t>(</a:t>
            </a:r>
            <a:r>
              <a:rPr lang="en-IN" dirty="0"/>
              <a:t>0.00)  (0.00)   (0.00)</a:t>
            </a:r>
            <a:endParaRPr lang="en-US" dirty="0"/>
          </a:p>
          <a:p>
            <a:r>
              <a:rPr lang="en-IN" dirty="0"/>
              <a:t>R Square Value    0.925 , Adjusted  R Square  0.905</a:t>
            </a:r>
            <a:endParaRPr lang="en-US" dirty="0"/>
          </a:p>
          <a:p>
            <a:pPr marL="0" indent="0">
              <a:buNone/>
            </a:pPr>
            <a:endParaRPr lang="en-US" dirty="0"/>
          </a:p>
          <a:p>
            <a:pPr marL="0" indent="0">
              <a:buNone/>
            </a:pPr>
            <a:endParaRPr lang="en-US" dirty="0"/>
          </a:p>
        </p:txBody>
      </p:sp>
    </p:spTree>
    <p:extLst>
      <p:ext uri="{BB962C8B-B14F-4D97-AF65-F5344CB8AC3E}">
        <p14:creationId xmlns:p14="http://schemas.microsoft.com/office/powerpoint/2010/main" xmlns="" val="439009123"/>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riel">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riel">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Oriel">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st="25000" dir="5400000" rotWithShape="0">
              <a:srgbClr val="000000">
                <a:alpha val="40000"/>
              </a:srgbClr>
            </a:outerShdw>
          </a:effectLst>
        </a:effectStyle>
        <a:effectStyle>
          <a:effectLst>
            <a:outerShdw blurRad="50800" dist="20000" dir="5400000" rotWithShape="0">
              <a:srgbClr val="000000">
                <a:alpha val="42000"/>
              </a:srgbClr>
            </a:outerShdw>
          </a:effectLst>
        </a:effectStyle>
        <a:effectStyle>
          <a:effectLst>
            <a:outerShdw blurRad="50800" dist="20000" dir="5400000" rotWithShape="0">
              <a:srgbClr val="000000">
                <a:alpha val="42000"/>
              </a:srgbClr>
            </a:outerShdw>
          </a:effectLst>
          <a:scene3d>
            <a:camera prst="orthographicFront">
              <a:rot lat="0" lon="0" rev="0"/>
            </a:camera>
            <a:lightRig rig="balanced" dir="t">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emplate>Oriel</Template>
  <TotalTime>1348</TotalTime>
  <Words>733</Words>
  <Application>Microsoft Office PowerPoint</Application>
  <PresentationFormat>On-screen Show (4:3)</PresentationFormat>
  <Paragraphs>86</Paragraphs>
  <Slides>12</Slides>
  <Notes>0</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12</vt:i4>
      </vt:variant>
    </vt:vector>
  </HeadingPairs>
  <TitlesOfParts>
    <vt:vector size="14" baseType="lpstr">
      <vt:lpstr>Oriel</vt:lpstr>
      <vt:lpstr>EViews</vt:lpstr>
      <vt:lpstr>Growth and Regional Disparities in Odisha: An analysis in the post-reform Period</vt:lpstr>
      <vt:lpstr>Introduction on disparities - </vt:lpstr>
      <vt:lpstr>                         Why Odisha ?  </vt:lpstr>
      <vt:lpstr>Data &amp; Methodology - </vt:lpstr>
      <vt:lpstr>Trends in output - </vt:lpstr>
      <vt:lpstr>Growth in Odisha- </vt:lpstr>
      <vt:lpstr>Regional Disparities in Odisha - </vt:lpstr>
      <vt:lpstr>Continued - </vt:lpstr>
      <vt:lpstr>Models for Beta convergence- - </vt:lpstr>
      <vt:lpstr>Sigma Convergence among districts of Odisha - </vt:lpstr>
      <vt:lpstr>Slide 11</vt:lpstr>
      <vt:lpstr>Thank you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 Poor and Inclusive Growth in Odisha : -</dc:title>
  <dc:creator>priya</dc:creator>
  <cp:lastModifiedBy>user</cp:lastModifiedBy>
  <cp:revision>121</cp:revision>
  <cp:lastPrinted>2017-10-10T03:35:58Z</cp:lastPrinted>
  <dcterms:created xsi:type="dcterms:W3CDTF">2017-07-01T04:41:32Z</dcterms:created>
  <dcterms:modified xsi:type="dcterms:W3CDTF">2020-09-20T09:04:23Z</dcterms:modified>
</cp:coreProperties>
</file>

<file path=docProps/thumbnail.jpeg>
</file>