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3" r:id="rId2"/>
    <p:sldId id="265" r:id="rId3"/>
    <p:sldId id="337" r:id="rId4"/>
    <p:sldId id="275" r:id="rId5"/>
    <p:sldId id="365" r:id="rId6"/>
    <p:sldId id="361" r:id="rId7"/>
    <p:sldId id="332" r:id="rId8"/>
    <p:sldId id="336" r:id="rId9"/>
    <p:sldId id="335" r:id="rId10"/>
    <p:sldId id="340" r:id="rId11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0196EDF-152C-418C-B324-7423A5BBC81D}">
          <p14:sldIdLst>
            <p14:sldId id="263"/>
            <p14:sldId id="265"/>
            <p14:sldId id="337"/>
            <p14:sldId id="275"/>
            <p14:sldId id="365"/>
            <p14:sldId id="361"/>
            <p14:sldId id="332"/>
            <p14:sldId id="336"/>
            <p14:sldId id="335"/>
            <p14:sldId id="3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08" autoAdjust="0"/>
    <p:restoredTop sz="71271" autoAdjust="0"/>
  </p:normalViewPr>
  <p:slideViewPr>
    <p:cSldViewPr>
      <p:cViewPr varScale="1">
        <p:scale>
          <a:sx n="52" d="100"/>
          <a:sy n="52" d="100"/>
        </p:scale>
        <p:origin x="1836" y="6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676A2-9D73-4E02-8DA8-54F88504D3C8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F5E34E-8565-43DB-8A51-7C4B42925B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386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8BFB5-051D-440E-9C76-76BFF15669E7}" type="datetimeFigureOut">
              <a:rPr lang="en-US" smtClean="0"/>
              <a:pPr/>
              <a:t>8/28/2020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2BD7D-2BD5-4E77-A445-48B65D8794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0792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72BD7D-2BD5-4E77-A445-48B65D8794A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157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72BD7D-2BD5-4E77-A445-48B65D8794A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54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72BD7D-2BD5-4E77-A445-48B65D8794A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08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72BD7D-2BD5-4E77-A445-48B65D8794A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9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5300" y="2309178"/>
            <a:ext cx="8915400" cy="563562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 userDrawn="1"/>
        </p:nvSpPr>
        <p:spPr bwMode="invGray">
          <a:xfrm>
            <a:off x="381000" y="2849880"/>
            <a:ext cx="9144000" cy="45720"/>
          </a:xfrm>
          <a:prstGeom prst="rect">
            <a:avLst/>
          </a:prstGeom>
          <a:solidFill>
            <a:schemeClr val="accent1"/>
          </a:solidFill>
          <a:ln w="3175" cap="flat" cmpd="thickThin" algn="ctr">
            <a:solidFill>
              <a:schemeClr val="accent1"/>
            </a:solidFill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2926080"/>
            <a:ext cx="8915400" cy="457200"/>
          </a:xfrm>
        </p:spPr>
        <p:txBody>
          <a:bodyPr anchor="ctr">
            <a:noAutofit/>
          </a:bodyPr>
          <a:lstStyle>
            <a:lvl1pPr marL="0" indent="0" algn="r" defTabSz="914400" rtl="0" eaLnBrk="1" latinLnBrk="0" hangingPunct="1">
              <a:spcBef>
                <a:spcPct val="0"/>
              </a:spcBef>
              <a:buNone/>
              <a:defRPr lang="en-US" sz="2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685800" y="5029200"/>
            <a:ext cx="88392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  <a:latin typeface="Cambr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85800" y="4572000"/>
            <a:ext cx="8839200" cy="533400"/>
          </a:xfrm>
        </p:spPr>
        <p:txBody>
          <a:bodyPr/>
          <a:lstStyle>
            <a:lvl1pPr algn="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921" y="5867401"/>
            <a:ext cx="3003879" cy="713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60946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9ED4-F758-4ABA-8374-56FC9C915435}" type="datetime1">
              <a:rPr lang="en-US" smtClean="0"/>
              <a:pPr/>
              <a:t>8/28/2020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381000" y="868680"/>
            <a:ext cx="9144000" cy="45720"/>
          </a:xfrm>
          <a:prstGeom prst="rect">
            <a:avLst/>
          </a:prstGeom>
          <a:solidFill>
            <a:schemeClr val="accent1"/>
          </a:solidFill>
          <a:ln w="3175" cap="flat" cmpd="thickThin" algn="ctr">
            <a:solidFill>
              <a:schemeClr val="accent1"/>
            </a:solidFill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 userDrawn="1"/>
        </p:nvSpPr>
        <p:spPr>
          <a:xfrm>
            <a:off x="457200" y="6156960"/>
            <a:ext cx="548640" cy="54864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Slide Number Placeholder 8"/>
          <p:cNvSpPr txBox="1">
            <a:spLocks/>
          </p:cNvSpPr>
          <p:nvPr userDrawn="1"/>
        </p:nvSpPr>
        <p:spPr>
          <a:xfrm>
            <a:off x="457200" y="6248400"/>
            <a:ext cx="533400" cy="304800"/>
          </a:xfrm>
          <a:prstGeom prst="rect">
            <a:avLst/>
          </a:prstGeom>
        </p:spPr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58D27A-9D47-409E-8323-C965246C5470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172200"/>
            <a:ext cx="2057400" cy="48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Oval 4"/>
          <p:cNvSpPr/>
          <p:nvPr userDrawn="1"/>
        </p:nvSpPr>
        <p:spPr>
          <a:xfrm>
            <a:off x="457200" y="6156960"/>
            <a:ext cx="548640" cy="54864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8"/>
          <p:cNvSpPr txBox="1">
            <a:spLocks/>
          </p:cNvSpPr>
          <p:nvPr userDrawn="1"/>
        </p:nvSpPr>
        <p:spPr>
          <a:xfrm>
            <a:off x="457200" y="6248400"/>
            <a:ext cx="533400" cy="304800"/>
          </a:xfrm>
          <a:prstGeom prst="rect">
            <a:avLst/>
          </a:prstGeom>
        </p:spPr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58D27A-9D47-409E-8323-C965246C5470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096000"/>
            <a:ext cx="2057400" cy="48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15400" y="274639"/>
            <a:ext cx="495300" cy="585152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83439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4B86-CB40-41B7-95E3-5374C3E71959}" type="datetime1">
              <a:rPr lang="en-US" smtClean="0"/>
              <a:pPr/>
              <a:t>8/28/2020</a:t>
            </a:fld>
            <a:endParaRPr lang="en-US"/>
          </a:p>
        </p:txBody>
      </p:sp>
      <p:sp>
        <p:nvSpPr>
          <p:cNvPr id="8" name="Oval 7"/>
          <p:cNvSpPr/>
          <p:nvPr userDrawn="1"/>
        </p:nvSpPr>
        <p:spPr>
          <a:xfrm>
            <a:off x="457200" y="6156960"/>
            <a:ext cx="548640" cy="54864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 txBox="1">
            <a:spLocks/>
          </p:cNvSpPr>
          <p:nvPr userDrawn="1"/>
        </p:nvSpPr>
        <p:spPr>
          <a:xfrm>
            <a:off x="457200" y="6248400"/>
            <a:ext cx="533400" cy="304800"/>
          </a:xfrm>
          <a:prstGeom prst="rect">
            <a:avLst/>
          </a:prstGeom>
        </p:spPr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58D27A-9D47-409E-8323-C965246C5470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172200"/>
            <a:ext cx="2057400" cy="48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381000" y="838200"/>
            <a:ext cx="9144000" cy="45720"/>
          </a:xfrm>
          <a:prstGeom prst="rect">
            <a:avLst/>
          </a:prstGeom>
          <a:solidFill>
            <a:schemeClr val="accent1"/>
          </a:solidFill>
          <a:ln w="3175" cap="flat" cmpd="thickThin" algn="ctr">
            <a:solidFill>
              <a:schemeClr val="accent1"/>
            </a:solidFill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 userDrawn="1"/>
        </p:nvSpPr>
        <p:spPr>
          <a:xfrm>
            <a:off x="457200" y="6156960"/>
            <a:ext cx="548640" cy="54864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Slide Number Placeholder 8"/>
          <p:cNvSpPr txBox="1">
            <a:spLocks/>
          </p:cNvSpPr>
          <p:nvPr userDrawn="1"/>
        </p:nvSpPr>
        <p:spPr>
          <a:xfrm>
            <a:off x="457200" y="6248400"/>
            <a:ext cx="533400" cy="304800"/>
          </a:xfrm>
          <a:prstGeom prst="rect">
            <a:avLst/>
          </a:prstGeom>
        </p:spPr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58D27A-9D47-409E-8323-C965246C5470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914401"/>
            <a:ext cx="4375150" cy="521176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914401"/>
            <a:ext cx="4375150" cy="521176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 bwMode="invGray">
          <a:xfrm>
            <a:off x="381000" y="838200"/>
            <a:ext cx="9144000" cy="45720"/>
          </a:xfrm>
          <a:prstGeom prst="rect">
            <a:avLst/>
          </a:prstGeom>
          <a:solidFill>
            <a:schemeClr val="accent1"/>
          </a:solidFill>
          <a:ln w="3175" cap="flat" cmpd="thickThin" algn="ctr">
            <a:solidFill>
              <a:schemeClr val="accent1"/>
            </a:solidFill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val 9"/>
          <p:cNvSpPr/>
          <p:nvPr userDrawn="1"/>
        </p:nvSpPr>
        <p:spPr>
          <a:xfrm>
            <a:off x="457200" y="6156960"/>
            <a:ext cx="548640" cy="54864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457200" y="6248400"/>
            <a:ext cx="533400" cy="304800"/>
          </a:xfrm>
          <a:prstGeom prst="rect">
            <a:avLst/>
          </a:prstGeom>
        </p:spPr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58D27A-9D47-409E-8323-C965246C5470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140767"/>
            <a:ext cx="2057400" cy="48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914400"/>
            <a:ext cx="4376870" cy="838200"/>
          </a:xfrm>
        </p:spPr>
        <p:txBody>
          <a:bodyPr anchor="b">
            <a:noAutofit/>
          </a:bodyPr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1752600"/>
            <a:ext cx="4376870" cy="437356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914400"/>
            <a:ext cx="4378590" cy="838200"/>
          </a:xfrm>
        </p:spPr>
        <p:txBody>
          <a:bodyPr anchor="b">
            <a:noAutofit/>
          </a:bodyPr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1752600"/>
            <a:ext cx="4378590" cy="437356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Rectangle 10"/>
          <p:cNvSpPr/>
          <p:nvPr userDrawn="1"/>
        </p:nvSpPr>
        <p:spPr bwMode="invGray">
          <a:xfrm>
            <a:off x="381000" y="838200"/>
            <a:ext cx="9144000" cy="45720"/>
          </a:xfrm>
          <a:prstGeom prst="rect">
            <a:avLst/>
          </a:prstGeom>
          <a:solidFill>
            <a:schemeClr val="accent1"/>
          </a:solidFill>
          <a:ln w="3175" cap="flat" cmpd="thickThin" algn="ctr">
            <a:solidFill>
              <a:schemeClr val="accent1"/>
            </a:solidFill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val 11"/>
          <p:cNvSpPr/>
          <p:nvPr userDrawn="1"/>
        </p:nvSpPr>
        <p:spPr>
          <a:xfrm>
            <a:off x="457200" y="6156960"/>
            <a:ext cx="548640" cy="54864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lide Number Placeholder 8"/>
          <p:cNvSpPr txBox="1">
            <a:spLocks/>
          </p:cNvSpPr>
          <p:nvPr userDrawn="1"/>
        </p:nvSpPr>
        <p:spPr>
          <a:xfrm>
            <a:off x="457200" y="6248400"/>
            <a:ext cx="533400" cy="304800"/>
          </a:xfrm>
          <a:prstGeom prst="rect">
            <a:avLst/>
          </a:prstGeom>
        </p:spPr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58D27A-9D47-409E-8323-C965246C5470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6172200"/>
            <a:ext cx="2057400" cy="48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 userDrawn="1"/>
        </p:nvSpPr>
        <p:spPr bwMode="invGray">
          <a:xfrm>
            <a:off x="381000" y="838200"/>
            <a:ext cx="9144000" cy="45720"/>
          </a:xfrm>
          <a:prstGeom prst="rect">
            <a:avLst/>
          </a:prstGeom>
          <a:solidFill>
            <a:schemeClr val="accent1"/>
          </a:solidFill>
          <a:ln w="3175" cap="flat" cmpd="thickThin" algn="ctr">
            <a:solidFill>
              <a:schemeClr val="accent1"/>
            </a:solidFill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 userDrawn="1"/>
        </p:nvSpPr>
        <p:spPr>
          <a:xfrm>
            <a:off x="457200" y="6156960"/>
            <a:ext cx="548640" cy="54864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 txBox="1">
            <a:spLocks/>
          </p:cNvSpPr>
          <p:nvPr userDrawn="1"/>
        </p:nvSpPr>
        <p:spPr>
          <a:xfrm>
            <a:off x="457200" y="6248400"/>
            <a:ext cx="533400" cy="304800"/>
          </a:xfrm>
          <a:prstGeom prst="rect">
            <a:avLst/>
          </a:prstGeom>
        </p:spPr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58D27A-9D47-409E-8323-C965246C5470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6092189"/>
            <a:ext cx="2057400" cy="48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147219"/>
            <a:ext cx="8915400" cy="563562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179E9-EBEC-43F6-8DB9-6E5B5F69391A}" type="datetime1">
              <a:rPr lang="en-US" smtClean="0"/>
              <a:pPr/>
              <a:t>8/28/2020</a:t>
            </a:fld>
            <a:endParaRPr lang="en-US" dirty="0"/>
          </a:p>
        </p:txBody>
      </p:sp>
      <p:sp>
        <p:nvSpPr>
          <p:cNvPr id="4" name="Oval 3"/>
          <p:cNvSpPr/>
          <p:nvPr userDrawn="1"/>
        </p:nvSpPr>
        <p:spPr>
          <a:xfrm>
            <a:off x="457200" y="6156960"/>
            <a:ext cx="548640" cy="54864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Slide Number Placeholder 8"/>
          <p:cNvSpPr txBox="1">
            <a:spLocks/>
          </p:cNvSpPr>
          <p:nvPr userDrawn="1"/>
        </p:nvSpPr>
        <p:spPr>
          <a:xfrm>
            <a:off x="457200" y="6248400"/>
            <a:ext cx="533400" cy="304800"/>
          </a:xfrm>
          <a:prstGeom prst="rect">
            <a:avLst/>
          </a:prstGeom>
        </p:spPr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58D27A-9D47-409E-8323-C965246C5470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6092189"/>
            <a:ext cx="2057400" cy="48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C9ED8-6D68-4A86-8010-AEBA2EE15BB3}" type="datetime1">
              <a:rPr lang="en-US" smtClean="0"/>
              <a:pPr/>
              <a:t>8/28/2020</a:t>
            </a:fld>
            <a:endParaRPr lang="en-US"/>
          </a:p>
        </p:txBody>
      </p:sp>
      <p:sp>
        <p:nvSpPr>
          <p:cNvPr id="7" name="Oval 6"/>
          <p:cNvSpPr/>
          <p:nvPr userDrawn="1"/>
        </p:nvSpPr>
        <p:spPr>
          <a:xfrm>
            <a:off x="457200" y="6156960"/>
            <a:ext cx="548640" cy="54864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Slide Number Placeholder 8"/>
          <p:cNvSpPr txBox="1">
            <a:spLocks/>
          </p:cNvSpPr>
          <p:nvPr userDrawn="1"/>
        </p:nvSpPr>
        <p:spPr>
          <a:xfrm>
            <a:off x="457200" y="6248400"/>
            <a:ext cx="533400" cy="304800"/>
          </a:xfrm>
          <a:prstGeom prst="rect">
            <a:avLst/>
          </a:prstGeom>
        </p:spPr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58D27A-9D47-409E-8323-C965246C5470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ate Placeholder 2"/>
          <p:cNvSpPr txBox="1">
            <a:spLocks/>
          </p:cNvSpPr>
          <p:nvPr userDrawn="1"/>
        </p:nvSpPr>
        <p:spPr>
          <a:xfrm>
            <a:off x="3949700" y="6492876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179E9-EBEC-43F6-8DB9-6E5B5F69391A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8/28/2020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096000"/>
            <a:ext cx="2057400" cy="48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E7055-2889-40F6-9C49-97C6930DF92D}" type="datetime1">
              <a:rPr lang="en-US" smtClean="0"/>
              <a:pPr/>
              <a:t>8/28/2020</a:t>
            </a:fld>
            <a:endParaRPr lang="en-US"/>
          </a:p>
        </p:txBody>
      </p:sp>
      <p:sp>
        <p:nvSpPr>
          <p:cNvPr id="10" name="Oval 9"/>
          <p:cNvSpPr/>
          <p:nvPr userDrawn="1"/>
        </p:nvSpPr>
        <p:spPr>
          <a:xfrm>
            <a:off x="457200" y="6156960"/>
            <a:ext cx="548640" cy="54864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457200" y="6248400"/>
            <a:ext cx="533400" cy="304800"/>
          </a:xfrm>
          <a:prstGeom prst="rect">
            <a:avLst/>
          </a:prstGeom>
        </p:spPr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58D27A-9D47-409E-8323-C965246C5470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6172200"/>
            <a:ext cx="2057400" cy="48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DC7EC-56C0-4BFF-93F6-B88A5F11F346}" type="datetime1">
              <a:rPr lang="en-US" smtClean="0"/>
              <a:pPr/>
              <a:t>8/28/2020</a:t>
            </a:fld>
            <a:endParaRPr lang="en-US"/>
          </a:p>
        </p:txBody>
      </p:sp>
      <p:sp>
        <p:nvSpPr>
          <p:cNvPr id="9" name="Oval 8"/>
          <p:cNvSpPr/>
          <p:nvPr userDrawn="1"/>
        </p:nvSpPr>
        <p:spPr>
          <a:xfrm>
            <a:off x="457200" y="6156960"/>
            <a:ext cx="548640" cy="54864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Slide Number Placeholder 8"/>
          <p:cNvSpPr txBox="1">
            <a:spLocks/>
          </p:cNvSpPr>
          <p:nvPr userDrawn="1"/>
        </p:nvSpPr>
        <p:spPr>
          <a:xfrm>
            <a:off x="457200" y="6248400"/>
            <a:ext cx="533400" cy="304800"/>
          </a:xfrm>
          <a:prstGeom prst="rect">
            <a:avLst/>
          </a:prstGeom>
        </p:spPr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58D27A-9D47-409E-8323-C965246C5470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172200"/>
            <a:ext cx="2057400" cy="48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ounded Rectangle 7"/>
          <p:cNvSpPr/>
          <p:nvPr userDrawn="1"/>
        </p:nvSpPr>
        <p:spPr>
          <a:xfrm>
            <a:off x="70756" y="69755"/>
            <a:ext cx="9764486" cy="6692201"/>
          </a:xfrm>
          <a:prstGeom prst="roundRect">
            <a:avLst>
              <a:gd name="adj" fmla="val 4929"/>
            </a:avLst>
          </a:prstGeom>
          <a:ln w="28575" cap="sq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914401"/>
            <a:ext cx="8915400" cy="5211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97300" y="6340476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91400" y="6172200"/>
            <a:ext cx="2057400" cy="48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52" r:id="rId3"/>
    <p:sldLayoutId id="2147483653" r:id="rId4"/>
    <p:sldLayoutId id="2147483654" r:id="rId5"/>
    <p:sldLayoutId id="2147483661" r:id="rId6"/>
    <p:sldLayoutId id="2147483655" r:id="rId7"/>
    <p:sldLayoutId id="2147483656" r:id="rId8"/>
    <p:sldLayoutId id="2147483657" r:id="rId9"/>
    <p:sldLayoutId id="2147483658" r:id="rId10"/>
    <p:sldLayoutId id="2147483660" r:id="rId11"/>
    <p:sldLayoutId id="2147483659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economicsonline.co.uk/Managing_the_economy/The_multiplier_effect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0" y="762000"/>
            <a:ext cx="8915400" cy="2895600"/>
          </a:xfrm>
        </p:spPr>
        <p:txBody>
          <a:bodyPr>
            <a:normAutofit fontScale="90000"/>
          </a:bodyPr>
          <a:lstStyle/>
          <a:p>
            <a:br>
              <a:rPr lang="en-IN" sz="3600" dirty="0"/>
            </a:br>
            <a:r>
              <a:rPr lang="en-IN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Estimation of Multiplier effect of Social Sector Expenditure: An exploration through Input-Output Table</a:t>
            </a:r>
            <a:br>
              <a:rPr lang="en-IN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IN" dirty="0"/>
            </a:br>
            <a:br>
              <a:rPr lang="en-IN" dirty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85800" y="4572000"/>
            <a:ext cx="8839200" cy="121920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IARNIW Annual Conference 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26-27 September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A82B1-F510-374A-8574-F20EC34B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Implications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42968-5D1C-7A46-B64D-6605C1264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Macro economic policies need not be guided only by the ‘balance sheet’ approach of maintaining the balance; while it is desirable not to allow fiscal deficit to become uncontrolled, it is also not desirable to keep that as a supreme goal. However, it matters what is it that this deficit is funding and that is where areas with high multiplier effect come in picture </a:t>
            </a:r>
          </a:p>
          <a:p>
            <a:r>
              <a:rPr lang="en-US" dirty="0"/>
              <a:t>High public spending in education and health shows high level of distributive potential even in a short period of time and hence desirable </a:t>
            </a:r>
          </a:p>
          <a:p>
            <a:r>
              <a:rPr lang="en-US" dirty="0"/>
              <a:t>High value addition in income through public spending in education and health shows its potential to reduce the distress as well as to act as a stimulus for demand generation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85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6200"/>
            <a:ext cx="8915400" cy="762000"/>
          </a:xfrm>
        </p:spPr>
        <p:txBody>
          <a:bodyPr>
            <a:normAutofit/>
          </a:bodyPr>
          <a:lstStyle/>
          <a:p>
            <a:r>
              <a:rPr lang="en-US" dirty="0"/>
              <a:t>Background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838200"/>
            <a:ext cx="9029700" cy="5867400"/>
          </a:xfrm>
        </p:spPr>
        <p:txBody>
          <a:bodyPr>
            <a:normAutofit lnSpcReduction="10000"/>
          </a:bodyPr>
          <a:lstStyle/>
          <a:p>
            <a:endParaRPr lang="en-IN" dirty="0"/>
          </a:p>
          <a:p>
            <a:pPr marL="0" indent="0">
              <a:buNone/>
            </a:pPr>
            <a:r>
              <a:rPr lang="en-IN" b="1" dirty="0"/>
              <a:t>Why we thought of undertaking this study: </a:t>
            </a:r>
            <a:endParaRPr lang="en-IN" dirty="0"/>
          </a:p>
          <a:p>
            <a:pPr marL="457200" indent="-457200">
              <a:buAutoNum type="arabicPeriod"/>
            </a:pPr>
            <a:r>
              <a:rPr lang="en-IN" dirty="0"/>
              <a:t>Excessive focus and references to ‘fiscal space’ in the context of public spending on social sector</a:t>
            </a:r>
          </a:p>
          <a:p>
            <a:pPr marL="457200" indent="-457200">
              <a:buAutoNum type="arabicPeriod"/>
            </a:pPr>
            <a:r>
              <a:rPr lang="en-IN" dirty="0"/>
              <a:t>The language of ‘freebees’ and the micro-economic concept of ‘value for money’ applied indiscriminately to critique macro-economic public choices: whether it is MGNREGA or public education or public health </a:t>
            </a:r>
          </a:p>
          <a:p>
            <a:pPr marL="457200" indent="-457200">
              <a:buAutoNum type="arabicPeriod"/>
            </a:pPr>
            <a:r>
              <a:rPr lang="en-IN" dirty="0"/>
              <a:t>While we started working on this two years ago, it has suddenly become much more topical because of the </a:t>
            </a:r>
            <a:r>
              <a:rPr lang="en-IN"/>
              <a:t>post-pandemic recession </a:t>
            </a:r>
            <a:r>
              <a:rPr lang="en-IN" dirty="0"/>
              <a:t>and the need for strategies to revive the economy</a:t>
            </a:r>
          </a:p>
          <a:p>
            <a:pPr marL="0" indent="0">
              <a:buNone/>
            </a:pPr>
            <a:endParaRPr lang="en-IN" b="1" dirty="0"/>
          </a:p>
          <a:p>
            <a:pPr marL="0" indent="0">
              <a:buNone/>
            </a:pPr>
            <a:r>
              <a:rPr lang="en-IN" b="1" dirty="0"/>
              <a:t>How we managed to undertake the study: </a:t>
            </a:r>
          </a:p>
          <a:p>
            <a:pPr marL="457200" indent="-457200">
              <a:buAutoNum type="arabicPeriod"/>
            </a:pPr>
            <a:r>
              <a:rPr lang="en-IN" dirty="0"/>
              <a:t>Government of Karnataka agreed to fund (it would have been almost impossible to find other funder for this) 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51888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3BF6E-28D5-3D45-94A3-B9A5D1972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74638"/>
            <a:ext cx="4375150" cy="563562"/>
          </a:xfrm>
        </p:spPr>
        <p:txBody>
          <a:bodyPr/>
          <a:lstStyle/>
          <a:p>
            <a:r>
              <a:rPr lang="en-IN" dirty="0"/>
              <a:t>What is Multiplier Effect?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CCC28-C8AA-9A47-A09E-C486F0A3C1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5300" y="914401"/>
            <a:ext cx="5143500" cy="52117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N" dirty="0"/>
              <a:t>The </a:t>
            </a:r>
            <a:r>
              <a:rPr lang="en-IN" b="1" dirty="0"/>
              <a:t>Multiplier Effect </a:t>
            </a:r>
            <a:r>
              <a:rPr lang="en-IN" dirty="0"/>
              <a:t>indicates that an injection of new spending (exports, government spending or investment) can lead to a larger increase in final national income (GDP)</a:t>
            </a:r>
          </a:p>
          <a:p>
            <a:r>
              <a:rPr lang="en-US" dirty="0"/>
              <a:t>Multiplier is a measure of the combined effect of a ₹1 change in sales on the output of all local industries. </a:t>
            </a:r>
          </a:p>
          <a:p>
            <a:r>
              <a:rPr lang="en-US" dirty="0"/>
              <a:t>Value of multiplier lies between one and infinity. </a:t>
            </a:r>
          </a:p>
          <a:p>
            <a:r>
              <a:rPr lang="en-US" dirty="0"/>
              <a:t>Although the concept is much older, it gained prominence in the 1930s when Keynes propagated it as a measure for increasing aggregate demand to bring the economies out of Depression. Kahn had also used it to estimate employment multiplier. 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06B2904-BDD5-A243-A08E-DB6A6A267DC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38800" y="369204"/>
            <a:ext cx="4139964" cy="374559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BA5D7C7-CBC0-1948-ABF4-CD40D46C83E2}"/>
              </a:ext>
            </a:extLst>
          </p:cNvPr>
          <p:cNvSpPr/>
          <p:nvPr/>
        </p:nvSpPr>
        <p:spPr>
          <a:xfrm>
            <a:off x="6096001" y="4336936"/>
            <a:ext cx="3352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800" dirty="0">
                <a:hlinkClick r:id="rId4"/>
              </a:rPr>
              <a:t>https://www.economicsonline.co.uk/Managing_the_economy/The_multiplier_effect.html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133086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-30162"/>
            <a:ext cx="8915400" cy="944562"/>
          </a:xfrm>
        </p:spPr>
        <p:txBody>
          <a:bodyPr>
            <a:normAutofit/>
          </a:bodyPr>
          <a:lstStyle/>
          <a:p>
            <a:r>
              <a:rPr lang="en-IN" dirty="0"/>
              <a:t>Significance of Multiplier Effect in social sectors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5300" y="1469172"/>
            <a:ext cx="8915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Integration of social and economic policies long term effect on economic growth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Social Sector expenditure as an Investment rather than mere Consumption expenditure.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Majority of academic literature focusses on estimation of welfare outcomes while assessing the impact of social sector expenditure; while contribution of human capital to economic growth is well accepted, few studies have actually estimated the multiplier effect of direct spending in social sectors such as education or health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Important to discuss the efficacy of fiscal stimulus in the times of austerity and especially in the current context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800100" lvl="1" indent="-342900" algn="just">
              <a:buFont typeface="Arial"/>
              <a:buChar char="•"/>
            </a:pPr>
            <a:endParaRPr lang="en-US" sz="2400" dirty="0"/>
          </a:p>
          <a:p>
            <a:pPr marL="342900" indent="-342900" algn="just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31526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986F3-C705-4236-AA39-20341C8B7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Estimation of Multipliers - Approaches / Methods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F946B89-94E1-4FA4-BEAA-2023BDC763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0739340"/>
              </p:ext>
            </p:extLst>
          </p:nvPr>
        </p:nvGraphicFramePr>
        <p:xfrm>
          <a:off x="495300" y="1371600"/>
          <a:ext cx="8915400" cy="33832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457700">
                  <a:extLst>
                    <a:ext uri="{9D8B030D-6E8A-4147-A177-3AD203B41FA5}">
                      <a16:colId xmlns:a16="http://schemas.microsoft.com/office/drawing/2014/main" val="677926243"/>
                    </a:ext>
                  </a:extLst>
                </a:gridCol>
                <a:gridCol w="4457700">
                  <a:extLst>
                    <a:ext uri="{9D8B030D-6E8A-4147-A177-3AD203B41FA5}">
                      <a16:colId xmlns:a16="http://schemas.microsoft.com/office/drawing/2014/main" val="457166084"/>
                    </a:ext>
                  </a:extLst>
                </a:gridCol>
              </a:tblGrid>
              <a:tr h="3352800">
                <a:tc>
                  <a:txBody>
                    <a:bodyPr/>
                    <a:lstStyle/>
                    <a:p>
                      <a:r>
                        <a:rPr lang="en-IN" sz="1800" b="1" dirty="0"/>
                        <a:t>Conventional Approaches</a:t>
                      </a:r>
                    </a:p>
                    <a:p>
                      <a:endParaRPr lang="en-IN" sz="18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800" b="0" dirty="0"/>
                        <a:t>Vector Autoregressive method (IRF)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800" b="0" dirty="0"/>
                        <a:t>Computable General Equilibrium Method (CGE)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800" b="0" dirty="0"/>
                        <a:t>Dynamic Stochastic General Equilibrium Method (DSGE)</a:t>
                      </a:r>
                    </a:p>
                    <a:p>
                      <a:endParaRPr lang="en-IN" sz="1800" b="0" dirty="0"/>
                    </a:p>
                    <a:p>
                      <a:r>
                        <a:rPr lang="en-IN" sz="1800" b="0" dirty="0"/>
                        <a:t>These methods are ahistorical, </a:t>
                      </a:r>
                      <a:r>
                        <a:rPr lang="en-IN" sz="1800" b="0" dirty="0" err="1"/>
                        <a:t>Walrasian</a:t>
                      </a:r>
                      <a:r>
                        <a:rPr lang="en-IN" sz="1800" b="0" dirty="0"/>
                        <a:t> general equilibrium in sense, neoclassical savings assumption.  Unable to deal with structural changes in the economy.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1" dirty="0"/>
                        <a:t>Alternative Approaches</a:t>
                      </a:r>
                    </a:p>
                    <a:p>
                      <a:endParaRPr lang="en-IN" sz="18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800" b="0" dirty="0"/>
                        <a:t>Input-Output Method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800" b="0" dirty="0"/>
                        <a:t>Social Accounting Matrix </a:t>
                      </a:r>
                    </a:p>
                    <a:p>
                      <a:endParaRPr lang="en-IN" sz="1800" b="0" dirty="0"/>
                    </a:p>
                    <a:p>
                      <a:r>
                        <a:rPr lang="en-IN" sz="1800" b="0" dirty="0"/>
                        <a:t>These methods are structural, theoretical. Investment is independent. It is demand-driven with excess capacity assumption.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81755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160489D-75F8-4124-A7D0-E1A8A63A5615}"/>
              </a:ext>
            </a:extLst>
          </p:cNvPr>
          <p:cNvSpPr txBox="1"/>
          <p:nvPr/>
        </p:nvSpPr>
        <p:spPr>
          <a:xfrm>
            <a:off x="685800" y="5144869"/>
            <a:ext cx="8724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The chosen methods for estimation is IOTT as it emphasises an integrated economic system, circular flow of income (both production and distribution) and demand driven. </a:t>
            </a:r>
          </a:p>
        </p:txBody>
      </p:sp>
    </p:spTree>
    <p:extLst>
      <p:ext uri="{BB962C8B-B14F-4D97-AF65-F5344CB8AC3E}">
        <p14:creationId xmlns:p14="http://schemas.microsoft.com/office/powerpoint/2010/main" val="128146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915400" cy="563562"/>
          </a:xfrm>
        </p:spPr>
        <p:txBody>
          <a:bodyPr/>
          <a:lstStyle/>
          <a:p>
            <a:r>
              <a:rPr lang="en-US" dirty="0"/>
              <a:t>Data sources used for IOTT and SAM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33400" y="975360"/>
          <a:ext cx="8839200" cy="5120640"/>
        </p:xfrm>
        <a:graphic>
          <a:graphicData uri="http://schemas.openxmlformats.org/drawingml/2006/table">
            <a:tbl>
              <a:tblPr/>
              <a:tblGrid>
                <a:gridCol w="441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49040">
                <a:tc>
                  <a:txBody>
                    <a:bodyPr/>
                    <a:lstStyle/>
                    <a:p>
                      <a:pPr marL="0" indent="0" fontAlgn="ctr">
                        <a:buFont typeface="Arial" pitchFamily="34" charset="0"/>
                        <a:buNone/>
                      </a:pPr>
                      <a:r>
                        <a:rPr lang="en-IN" sz="1400" b="1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 State Level Databases</a:t>
                      </a:r>
                    </a:p>
                    <a:p>
                      <a:pPr marL="0" indent="0" fontAlgn="ctr">
                        <a:buFont typeface="Arial" pitchFamily="34" charset="0"/>
                        <a:buNone/>
                      </a:pPr>
                      <a:endParaRPr lang="en-IN" sz="1400" b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State Domestic Product Report (</a:t>
                      </a:r>
                      <a:r>
                        <a:rPr lang="en-IN" sz="1400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GoK</a:t>
                      </a: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 </a:t>
                      </a: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Annual Reports (Corporations)</a:t>
                      </a: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Directorate of Economics &amp; Statistics</a:t>
                      </a: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RMSA, SSA, Commissionerate of Public Instruction, Directorate of Medical Education, Department of Universities (Higher Education)</a:t>
                      </a: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Annual Reports (RTI)(Mangalore &amp; Bangalore University) RTI (</a:t>
                      </a:r>
                      <a:r>
                        <a:rPr lang="en-IN" sz="1400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Jayadeva</a:t>
                      </a: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, Victoria, NIMHANS, </a:t>
                      </a:r>
                      <a:r>
                        <a:rPr lang="en-IN" sz="1400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Kidwai</a:t>
                      </a: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Karnataka State Budget 2015 (Administrative Departments &amp; DCU’s), Local Budgets (Consolidated accounts of SAAD), BBMP, MGNREGA</a:t>
                      </a: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Economic-Cum-Purpose Classification 2011-12 to 2018-19, </a:t>
                      </a:r>
                      <a:r>
                        <a:rPr lang="en-IN" sz="1400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GoK</a:t>
                      </a:r>
                      <a:endParaRPr lang="en-IN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Karnataka’s Economic Survey 2015-16</a:t>
                      </a: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Overview of Budget, Financial Statement, 2015</a:t>
                      </a:r>
                    </a:p>
                    <a:p>
                      <a:pPr fontAlgn="ctr"/>
                      <a:endParaRPr lang="en-IN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0" algn="l" fontAlgn="ctr">
                        <a:buFont typeface="Arial" pitchFamily="34" charset="0"/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Sample Surveys</a:t>
                      </a:r>
                    </a:p>
                    <a:p>
                      <a:pPr marL="92075" indent="0" algn="l" fontAlgn="ctr">
                        <a:buFont typeface="Arial" pitchFamily="34" charset="0"/>
                        <a:buNone/>
                      </a:pP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285750" indent="-193675" algn="l" fontAlgn="ctr">
                        <a:buFont typeface="Arial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Annual Survey of Industries (Manufacturing NPS-MS &amp;  NPCS)</a:t>
                      </a:r>
                    </a:p>
                    <a:p>
                      <a:pPr marL="285750" indent="-193675" algn="l" fontAlgn="ctr">
                        <a:buFont typeface="Arial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NSS 68th Round on Household Consumption of Various Goods and Services in India: July 2011 – June 2012</a:t>
                      </a:r>
                    </a:p>
                    <a:p>
                      <a:pPr marL="285750" indent="-193675" algn="l" fontAlgn="ctr">
                        <a:buFont typeface="Arial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NSS 67th Round held between July 2010 – June 2011 on Economic Characteristics of Unincorporated Non-Agricultural Enterprises</a:t>
                      </a:r>
                    </a:p>
                    <a:p>
                      <a:pPr marL="285750" indent="-193675" algn="l" fontAlgn="ctr">
                        <a:buFont typeface="Arial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NSS 70th Round Data on All India Debt and Investment Survey January - December 2013</a:t>
                      </a:r>
                      <a:b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0150">
                <a:tc>
                  <a:txBody>
                    <a:bodyPr/>
                    <a:lstStyle/>
                    <a:p>
                      <a:pPr marL="0" indent="0" fontAlgn="ctr">
                        <a:buFont typeface="Arial" pitchFamily="34" charset="0"/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 National Level Databases</a:t>
                      </a:r>
                    </a:p>
                    <a:p>
                      <a:pPr marL="0" indent="0" fontAlgn="ctr">
                        <a:buFont typeface="Arial" pitchFamily="34" charset="0"/>
                        <a:buNone/>
                      </a:pP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India I-O Table 2013-14 (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Saluja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&amp; Singh 2018, NCAER)</a:t>
                      </a: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National Account Statistics – 2015</a:t>
                      </a: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Central Board of Direct Taxes</a:t>
                      </a: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Reserve Bank of India Publications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0" fontAlgn="ctr">
                        <a:buFont typeface="Arial" pitchFamily="34" charset="0"/>
                        <a:buNone/>
                      </a:pPr>
                      <a:r>
                        <a:rPr lang="en-IN" sz="1400" b="1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Private Sources:</a:t>
                      </a: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endParaRPr lang="en-IN" sz="1400" b="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Karnataka Value Added Tax-Ready Reckoner 2016-17</a:t>
                      </a: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CMIE Prowess</a:t>
                      </a:r>
                    </a:p>
                    <a:p>
                      <a:pPr marL="285750" indent="-193675" fontAlgn="ctr">
                        <a:buFont typeface="Arial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India Human Development Survey 2011-12</a:t>
                      </a:r>
                      <a:endParaRPr lang="en-IN" sz="14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5004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8A9C8-A162-4BC9-8C57-D734A805C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Types of Multiplier </a:t>
            </a:r>
            <a:br>
              <a:rPr lang="en-US" dirty="0"/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E9ADA3-C83D-4EF0-86AC-4B19E91EB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Type I and Type II multipliers</a:t>
            </a:r>
          </a:p>
          <a:p>
            <a:pPr lvl="1"/>
            <a:r>
              <a:rPr lang="en-US" sz="2400" dirty="0"/>
              <a:t>Type I includes direct and Indirect effects </a:t>
            </a:r>
          </a:p>
          <a:p>
            <a:pPr lvl="1"/>
            <a:r>
              <a:rPr lang="en-US" sz="2400" dirty="0"/>
              <a:t>Type II includes direct, indirect and induced effects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b="1" dirty="0"/>
              <a:t>Backward, Forward, Income Multiplier</a:t>
            </a:r>
          </a:p>
          <a:p>
            <a:pPr lvl="1"/>
            <a:r>
              <a:rPr lang="en-US" sz="2400" dirty="0"/>
              <a:t>Backward Multiplier: directed towards suppliers </a:t>
            </a:r>
          </a:p>
          <a:p>
            <a:pPr lvl="1"/>
            <a:r>
              <a:rPr lang="en-US" sz="2400" dirty="0"/>
              <a:t>Forward Multiplier: directed towards consumers</a:t>
            </a:r>
          </a:p>
          <a:p>
            <a:pPr lvl="1"/>
            <a:r>
              <a:rPr lang="en-US" sz="2400" dirty="0"/>
              <a:t>Income Multiplier: Intensity of Value Added/Income (Factor Intensity) 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04278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ED911-648F-48B7-B9FE-145BB47A6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Estimates of IO and SAM Multipliers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4F7A850-6041-4A0F-A28D-E57A224478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621843"/>
              </p:ext>
            </p:extLst>
          </p:nvPr>
        </p:nvGraphicFramePr>
        <p:xfrm>
          <a:off x="838200" y="1219200"/>
          <a:ext cx="8458198" cy="44957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3939">
                  <a:extLst>
                    <a:ext uri="{9D8B030D-6E8A-4147-A177-3AD203B41FA5}">
                      <a16:colId xmlns:a16="http://schemas.microsoft.com/office/drawing/2014/main" val="823220061"/>
                    </a:ext>
                  </a:extLst>
                </a:gridCol>
                <a:gridCol w="923963">
                  <a:extLst>
                    <a:ext uri="{9D8B030D-6E8A-4147-A177-3AD203B41FA5}">
                      <a16:colId xmlns:a16="http://schemas.microsoft.com/office/drawing/2014/main" val="3671816435"/>
                    </a:ext>
                  </a:extLst>
                </a:gridCol>
                <a:gridCol w="923963">
                  <a:extLst>
                    <a:ext uri="{9D8B030D-6E8A-4147-A177-3AD203B41FA5}">
                      <a16:colId xmlns:a16="http://schemas.microsoft.com/office/drawing/2014/main" val="4227335764"/>
                    </a:ext>
                  </a:extLst>
                </a:gridCol>
                <a:gridCol w="923963">
                  <a:extLst>
                    <a:ext uri="{9D8B030D-6E8A-4147-A177-3AD203B41FA5}">
                      <a16:colId xmlns:a16="http://schemas.microsoft.com/office/drawing/2014/main" val="2341088166"/>
                    </a:ext>
                  </a:extLst>
                </a:gridCol>
                <a:gridCol w="987855">
                  <a:extLst>
                    <a:ext uri="{9D8B030D-6E8A-4147-A177-3AD203B41FA5}">
                      <a16:colId xmlns:a16="http://schemas.microsoft.com/office/drawing/2014/main" val="68843014"/>
                    </a:ext>
                  </a:extLst>
                </a:gridCol>
                <a:gridCol w="1120552">
                  <a:extLst>
                    <a:ext uri="{9D8B030D-6E8A-4147-A177-3AD203B41FA5}">
                      <a16:colId xmlns:a16="http://schemas.microsoft.com/office/drawing/2014/main" val="4102967783"/>
                    </a:ext>
                  </a:extLst>
                </a:gridCol>
                <a:gridCol w="923963">
                  <a:extLst>
                    <a:ext uri="{9D8B030D-6E8A-4147-A177-3AD203B41FA5}">
                      <a16:colId xmlns:a16="http://schemas.microsoft.com/office/drawing/2014/main" val="1121667991"/>
                    </a:ext>
                  </a:extLst>
                </a:gridCol>
              </a:tblGrid>
              <a:tr h="51874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u="none" strike="noStrike" dirty="0">
                          <a:effectLst/>
                        </a:rPr>
                        <a:t>Sector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u="none" strike="noStrike" dirty="0">
                          <a:effectLst/>
                        </a:rPr>
                        <a:t>Type 1 Output Multiplier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u="none" strike="noStrike">
                          <a:effectLst/>
                        </a:rPr>
                        <a:t>Type 2  Multiplier</a:t>
                      </a:r>
                      <a:endParaRPr lang="en-IN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u="none" strike="noStrike" dirty="0">
                          <a:effectLst/>
                        </a:rPr>
                        <a:t> Forward Multiplier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u="none" strike="noStrike" dirty="0">
                          <a:effectLst/>
                        </a:rPr>
                        <a:t>Income Multiplier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u="none" strike="noStrike" dirty="0">
                          <a:effectLst/>
                        </a:rPr>
                        <a:t>Key Sector identification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u="none" strike="noStrike" dirty="0">
                          <a:effectLst/>
                        </a:rPr>
                        <a:t>SAM Multipliers 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669346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 dirty="0">
                          <a:effectLst/>
                        </a:rPr>
                        <a:t>Crops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1.4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5.2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1.10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 dirty="0">
                          <a:effectLst/>
                        </a:rPr>
                        <a:t>Forward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2.99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3881099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 dirty="0">
                          <a:effectLst/>
                        </a:rPr>
                        <a:t>Livestock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1.9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6.2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0.6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1.20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Income Creation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2.06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51075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>
                          <a:effectLst/>
                        </a:rPr>
                        <a:t>Forestry &amp; Logging</a:t>
                      </a:r>
                      <a:endParaRPr lang="en-IN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1.3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5.7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1.14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Income Creation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1.78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150107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 dirty="0">
                          <a:effectLst/>
                        </a:rPr>
                        <a:t>Fishing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1.4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5.4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1.19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Income Creation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2.18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8111801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 dirty="0">
                          <a:effectLst/>
                        </a:rPr>
                        <a:t>Mining &amp; Quarrying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2.2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4.9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1.7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1.27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 dirty="0">
                          <a:effectLst/>
                        </a:rPr>
                        <a:t>Key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1.85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7720704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>
                          <a:effectLst/>
                        </a:rPr>
                        <a:t>Manufacturing</a:t>
                      </a:r>
                      <a:endParaRPr lang="en-IN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2.9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6.3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6.0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0.73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Key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2.04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4070822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 dirty="0">
                          <a:effectLst/>
                        </a:rPr>
                        <a:t>Electricity, gas &amp; Water Supply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3.1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6.3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1.0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0.76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Key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1.98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0395845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 dirty="0">
                          <a:effectLst/>
                        </a:rPr>
                        <a:t>Construction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2.8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6.9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2.0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0.98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Key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2.75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9312914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 dirty="0">
                          <a:effectLst/>
                        </a:rPr>
                        <a:t>Trade &amp; Repair Services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3.9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8.6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0.8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2.79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Backward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2.16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0592210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>
                          <a:effectLst/>
                        </a:rPr>
                        <a:t>Hotels &amp; Restaurants</a:t>
                      </a:r>
                      <a:endParaRPr lang="en-IN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2.1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5.1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1.11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Income Creation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1.90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9815448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 dirty="0">
                          <a:effectLst/>
                        </a:rPr>
                        <a:t>Railways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1.9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6.6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1.25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 dirty="0">
                          <a:effectLst/>
                        </a:rPr>
                        <a:t>Income Creation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2.31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0448430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>
                          <a:effectLst/>
                        </a:rPr>
                        <a:t>Road Transport</a:t>
                      </a:r>
                      <a:endParaRPr lang="en-IN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2.5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5.4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0.7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1.09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Backward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2.53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4358325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>
                          <a:effectLst/>
                        </a:rPr>
                        <a:t>Water Transport</a:t>
                      </a:r>
                      <a:endParaRPr lang="en-IN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2.7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5.6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0.99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Backward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1.00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1945997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>
                          <a:effectLst/>
                        </a:rPr>
                        <a:t>Air Transport</a:t>
                      </a:r>
                      <a:endParaRPr lang="en-IN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3.5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8.2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0.44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Backward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4.36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4392237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>
                          <a:effectLst/>
                        </a:rPr>
                        <a:t>Services incidental to Transport</a:t>
                      </a:r>
                      <a:endParaRPr lang="en-IN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2.1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5.1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0.92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Income Creation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4.49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386117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>
                          <a:effectLst/>
                        </a:rPr>
                        <a:t>Storage </a:t>
                      </a:r>
                      <a:endParaRPr lang="en-IN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2.1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4.9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0.6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1.02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Income Creation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3.80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7063822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>
                          <a:effectLst/>
                        </a:rPr>
                        <a:t>Communication</a:t>
                      </a:r>
                      <a:endParaRPr lang="en-IN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2.3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5.5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0.94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Backward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3.97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0326253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 dirty="0">
                          <a:effectLst/>
                        </a:rPr>
                        <a:t>Financial Services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1.4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3.7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1.02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Forward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0.47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9933806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 dirty="0">
                          <a:effectLst/>
                        </a:rPr>
                        <a:t>Real Estate &amp; Professional Services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1.7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4.2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1.4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1.22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Forward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6.21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4183627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 dirty="0">
                          <a:effectLst/>
                        </a:rPr>
                        <a:t>Public Administration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1.7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7.8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1.24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Income Creation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5.74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806718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 dirty="0">
                          <a:effectLst/>
                        </a:rPr>
                        <a:t>Education and research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1.6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8.2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1.23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Income Creation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5.51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9029884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>
                          <a:effectLst/>
                        </a:rPr>
                        <a:t>Medical and health</a:t>
                      </a:r>
                      <a:endParaRPr lang="en-IN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1.8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7.3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1.17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Income Creation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5.28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9848828"/>
                  </a:ext>
                </a:extLst>
              </a:tr>
              <a:tr h="172915"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1" u="none" strike="noStrike" dirty="0">
                          <a:effectLst/>
                        </a:rPr>
                        <a:t>Other remaining services</a:t>
                      </a:r>
                      <a:endParaRPr lang="en-IN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2.2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6.5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0.5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>
                          <a:effectLst/>
                        </a:rPr>
                        <a:t>1.19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N" sz="1100" b="0" u="none" strike="noStrike">
                          <a:effectLst/>
                        </a:rPr>
                        <a:t>Backward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u="none" strike="noStrike" dirty="0">
                          <a:effectLst/>
                        </a:rPr>
                        <a:t>4.54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430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490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DF2C7-A067-4BB2-8720-A39483C5D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Interpretations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3EF8ACC-F91A-4856-8302-86964AC872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  <a:p>
            <a:r>
              <a:rPr lang="en-IN" dirty="0"/>
              <a:t>Backward and Forward Linkages – High for Trade, Electricity, Gas &amp; Water Supply, Manufacturing, Construction (Production Sectors)</a:t>
            </a:r>
          </a:p>
          <a:p>
            <a:pPr marL="0" indent="0">
              <a:buNone/>
            </a:pPr>
            <a:endParaRPr lang="en-IN" dirty="0"/>
          </a:p>
          <a:p>
            <a:r>
              <a:rPr lang="en-IN" dirty="0"/>
              <a:t>Income Multiplier: Value Added Capacity is high - Social Sectors and Primary Sectors – Intensity of Factor Services </a:t>
            </a:r>
          </a:p>
          <a:p>
            <a:pPr marL="0" indent="0">
              <a:buNone/>
            </a:pPr>
            <a:endParaRPr lang="en-IN" dirty="0"/>
          </a:p>
          <a:p>
            <a:r>
              <a:rPr lang="en-IN" dirty="0"/>
              <a:t>SAM Multiplier: Highest for Public Administration,. Education, Health </a:t>
            </a:r>
          </a:p>
        </p:txBody>
      </p:sp>
    </p:spTree>
    <p:extLst>
      <p:ext uri="{BB962C8B-B14F-4D97-AF65-F5344CB8AC3E}">
        <p14:creationId xmlns:p14="http://schemas.microsoft.com/office/powerpoint/2010/main" val="2991461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BPS Format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28699</TotalTime>
  <Words>1174</Words>
  <Application>Microsoft Office PowerPoint</Application>
  <PresentationFormat>A4 Paper (210x297 mm)</PresentationFormat>
  <Paragraphs>265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</vt:lpstr>
      <vt:lpstr>Courier New</vt:lpstr>
      <vt:lpstr>Times New Roman</vt:lpstr>
      <vt:lpstr>Wingdings</vt:lpstr>
      <vt:lpstr>Office Theme</vt:lpstr>
      <vt:lpstr> Estimation of Multiplier effect of Social Sector Expenditure: An exploration through Input-Output Table   </vt:lpstr>
      <vt:lpstr>Background </vt:lpstr>
      <vt:lpstr>What is Multiplier Effect? </vt:lpstr>
      <vt:lpstr>Significance of Multiplier Effect in social sectors</vt:lpstr>
      <vt:lpstr>Estimation of Multipliers - Approaches / Methods </vt:lpstr>
      <vt:lpstr>Data sources used for IOTT and SAM</vt:lpstr>
      <vt:lpstr>Types of Multiplier  </vt:lpstr>
      <vt:lpstr>Estimates of IO and SAM Multipliers</vt:lpstr>
      <vt:lpstr>Interpretations</vt:lpstr>
      <vt:lpstr>Policy Implications </vt:lpstr>
    </vt:vector>
  </TitlesOfParts>
  <Company>CBPS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CBPS</dc:creator>
  <cp:lastModifiedBy>CBPS</cp:lastModifiedBy>
  <cp:revision>203</cp:revision>
  <dcterms:created xsi:type="dcterms:W3CDTF">2012-12-12T07:10:56Z</dcterms:created>
  <dcterms:modified xsi:type="dcterms:W3CDTF">2020-08-28T09:47:25Z</dcterms:modified>
</cp:coreProperties>
</file>